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80" r:id="rId12"/>
    <p:sldId id="266" r:id="rId13"/>
    <p:sldId id="267" r:id="rId14"/>
    <p:sldId id="268" r:id="rId15"/>
    <p:sldId id="269" r:id="rId16"/>
    <p:sldId id="270" r:id="rId17"/>
    <p:sldId id="281" r:id="rId18"/>
    <p:sldId id="271" r:id="rId19"/>
    <p:sldId id="282" r:id="rId20"/>
    <p:sldId id="272" r:id="rId21"/>
    <p:sldId id="273" r:id="rId22"/>
    <p:sldId id="274" r:id="rId23"/>
    <p:sldId id="275" r:id="rId24"/>
    <p:sldId id="276" r:id="rId25"/>
    <p:sldId id="277" r:id="rId26"/>
    <p:sldId id="285" r:id="rId27"/>
    <p:sldId id="279"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2B748E-E4BF-117D-E237-D2588E37BD3B}" name="Kummer, Megan E" initials="KME" userId="S::Megan.Kummer@chubb.com::e3de3148-2696-4c00-b539-c4f85c768af7" providerId="AD"/>
  <p188:author id="{16E29099-920A-C962-0FF4-F1A5AA0A85AC}" name="Adams, Mary L" initials="AML" userId="S::Mary.Adams@Chubb.com::4565b907-7a08-443b-8116-d211b1e0a99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126C56-23AA-4545-9BEA-75E49D325050}" v="2" dt="2024-01-10T15:01:09.6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11" autoAdjust="0"/>
    <p:restoredTop sz="96327"/>
  </p:normalViewPr>
  <p:slideViewPr>
    <p:cSldViewPr snapToGrid="0" snapToObjects="1">
      <p:cViewPr varScale="1">
        <p:scale>
          <a:sx n="97" d="100"/>
          <a:sy n="97" d="100"/>
        </p:scale>
        <p:origin x="82"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FF80B-7E4E-8142-A49B-34B7B6194ED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8BB1CA-C410-8D45-9AEF-C0E0BB7540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82D54B-3C7E-6549-86E7-B40E16612494}"/>
              </a:ext>
            </a:extLst>
          </p:cNvPr>
          <p:cNvSpPr>
            <a:spLocks noGrp="1"/>
          </p:cNvSpPr>
          <p:nvPr>
            <p:ph type="dt" sz="half" idx="10"/>
          </p:nvPr>
        </p:nvSpPr>
        <p:spPr/>
        <p:txBody>
          <a:bodyPr/>
          <a:lstStyle/>
          <a:p>
            <a:fld id="{E80E56FB-EA68-AC4B-A4AD-CFB47218F626}" type="datetimeFigureOut">
              <a:rPr lang="en-US" smtClean="0"/>
              <a:t>2/1/2024</a:t>
            </a:fld>
            <a:endParaRPr lang="en-US"/>
          </a:p>
        </p:txBody>
      </p:sp>
      <p:sp>
        <p:nvSpPr>
          <p:cNvPr id="5" name="Footer Placeholder 4">
            <a:extLst>
              <a:ext uri="{FF2B5EF4-FFF2-40B4-BE49-F238E27FC236}">
                <a16:creationId xmlns:a16="http://schemas.microsoft.com/office/drawing/2014/main" id="{14D1FC64-255B-2540-98D5-13F024A8A2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F05E69-AEC5-174F-AE37-5B16749BD7AB}"/>
              </a:ext>
            </a:extLst>
          </p:cNvPr>
          <p:cNvSpPr>
            <a:spLocks noGrp="1"/>
          </p:cNvSpPr>
          <p:nvPr>
            <p:ph type="sldNum" sz="quarter" idx="12"/>
          </p:nvPr>
        </p:nvSpPr>
        <p:spPr/>
        <p:txBody>
          <a:bodyPr/>
          <a:lstStyle/>
          <a:p>
            <a:fld id="{F5ACE240-2551-1041-8EBE-F5C6CA6786F9}" type="slidenum">
              <a:rPr lang="en-US" smtClean="0"/>
              <a:t>‹#›</a:t>
            </a:fld>
            <a:endParaRPr lang="en-US"/>
          </a:p>
        </p:txBody>
      </p:sp>
    </p:spTree>
    <p:extLst>
      <p:ext uri="{BB962C8B-B14F-4D97-AF65-F5344CB8AC3E}">
        <p14:creationId xmlns:p14="http://schemas.microsoft.com/office/powerpoint/2010/main" val="145030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398D1-95AA-E941-B75B-7359D8B48E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216116-98DB-A349-B0F8-7244D04D76C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010FA0-9D3A-0C45-8A37-C4BF9759627B}"/>
              </a:ext>
            </a:extLst>
          </p:cNvPr>
          <p:cNvSpPr>
            <a:spLocks noGrp="1"/>
          </p:cNvSpPr>
          <p:nvPr>
            <p:ph type="dt" sz="half" idx="10"/>
          </p:nvPr>
        </p:nvSpPr>
        <p:spPr/>
        <p:txBody>
          <a:bodyPr/>
          <a:lstStyle/>
          <a:p>
            <a:fld id="{E80E56FB-EA68-AC4B-A4AD-CFB47218F626}" type="datetimeFigureOut">
              <a:rPr lang="en-US" smtClean="0"/>
              <a:t>2/1/2024</a:t>
            </a:fld>
            <a:endParaRPr lang="en-US"/>
          </a:p>
        </p:txBody>
      </p:sp>
      <p:sp>
        <p:nvSpPr>
          <p:cNvPr id="5" name="Footer Placeholder 4">
            <a:extLst>
              <a:ext uri="{FF2B5EF4-FFF2-40B4-BE49-F238E27FC236}">
                <a16:creationId xmlns:a16="http://schemas.microsoft.com/office/drawing/2014/main" id="{E9D7503D-E04B-0E4F-9922-729DE36AF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25677-A3B0-EF4E-9B51-37995F95037B}"/>
              </a:ext>
            </a:extLst>
          </p:cNvPr>
          <p:cNvSpPr>
            <a:spLocks noGrp="1"/>
          </p:cNvSpPr>
          <p:nvPr>
            <p:ph type="sldNum" sz="quarter" idx="12"/>
          </p:nvPr>
        </p:nvSpPr>
        <p:spPr/>
        <p:txBody>
          <a:bodyPr/>
          <a:lstStyle/>
          <a:p>
            <a:fld id="{F5ACE240-2551-1041-8EBE-F5C6CA6786F9}" type="slidenum">
              <a:rPr lang="en-US" smtClean="0"/>
              <a:t>‹#›</a:t>
            </a:fld>
            <a:endParaRPr lang="en-US"/>
          </a:p>
        </p:txBody>
      </p:sp>
    </p:spTree>
    <p:extLst>
      <p:ext uri="{BB962C8B-B14F-4D97-AF65-F5344CB8AC3E}">
        <p14:creationId xmlns:p14="http://schemas.microsoft.com/office/powerpoint/2010/main" val="317146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6F974D-38C8-9347-A87B-596585C5F36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6BBC0E-DCA4-7E43-A35B-2A18C7DF970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9751D-FA5F-2642-ABA0-2A0FA6CB94F2}"/>
              </a:ext>
            </a:extLst>
          </p:cNvPr>
          <p:cNvSpPr>
            <a:spLocks noGrp="1"/>
          </p:cNvSpPr>
          <p:nvPr>
            <p:ph type="dt" sz="half" idx="10"/>
          </p:nvPr>
        </p:nvSpPr>
        <p:spPr/>
        <p:txBody>
          <a:bodyPr/>
          <a:lstStyle/>
          <a:p>
            <a:fld id="{E80E56FB-EA68-AC4B-A4AD-CFB47218F626}" type="datetimeFigureOut">
              <a:rPr lang="en-US" smtClean="0"/>
              <a:t>2/1/2024</a:t>
            </a:fld>
            <a:endParaRPr lang="en-US"/>
          </a:p>
        </p:txBody>
      </p:sp>
      <p:sp>
        <p:nvSpPr>
          <p:cNvPr id="5" name="Footer Placeholder 4">
            <a:extLst>
              <a:ext uri="{FF2B5EF4-FFF2-40B4-BE49-F238E27FC236}">
                <a16:creationId xmlns:a16="http://schemas.microsoft.com/office/drawing/2014/main" id="{1C336B23-92CA-D947-B8D9-BC3B927E2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945FE-56DA-8347-BA31-DFEC848F7CC4}"/>
              </a:ext>
            </a:extLst>
          </p:cNvPr>
          <p:cNvSpPr>
            <a:spLocks noGrp="1"/>
          </p:cNvSpPr>
          <p:nvPr>
            <p:ph type="sldNum" sz="quarter" idx="12"/>
          </p:nvPr>
        </p:nvSpPr>
        <p:spPr/>
        <p:txBody>
          <a:bodyPr/>
          <a:lstStyle/>
          <a:p>
            <a:fld id="{F5ACE240-2551-1041-8EBE-F5C6CA6786F9}" type="slidenum">
              <a:rPr lang="en-US" smtClean="0"/>
              <a:t>‹#›</a:t>
            </a:fld>
            <a:endParaRPr lang="en-US"/>
          </a:p>
        </p:txBody>
      </p:sp>
    </p:spTree>
    <p:extLst>
      <p:ext uri="{BB962C8B-B14F-4D97-AF65-F5344CB8AC3E}">
        <p14:creationId xmlns:p14="http://schemas.microsoft.com/office/powerpoint/2010/main" val="1159544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19FF-C0E5-674F-A4B1-3BA25E8AEB89}"/>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E7F1BC-872A-F04A-BEDC-C7443A9E790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6EFB4-E66B-F94F-B1C7-BEC3810CD322}"/>
              </a:ext>
            </a:extLst>
          </p:cNvPr>
          <p:cNvSpPr>
            <a:spLocks noGrp="1"/>
          </p:cNvSpPr>
          <p:nvPr>
            <p:ph type="dt" sz="half" idx="10"/>
          </p:nvPr>
        </p:nvSpPr>
        <p:spPr/>
        <p:txBody>
          <a:bodyPr/>
          <a:lstStyle/>
          <a:p>
            <a:fld id="{E80E56FB-EA68-AC4B-A4AD-CFB47218F626}" type="datetimeFigureOut">
              <a:rPr lang="en-US" smtClean="0"/>
              <a:t>2/1/2024</a:t>
            </a:fld>
            <a:endParaRPr lang="en-US"/>
          </a:p>
        </p:txBody>
      </p:sp>
      <p:sp>
        <p:nvSpPr>
          <p:cNvPr id="5" name="Footer Placeholder 4">
            <a:extLst>
              <a:ext uri="{FF2B5EF4-FFF2-40B4-BE49-F238E27FC236}">
                <a16:creationId xmlns:a16="http://schemas.microsoft.com/office/drawing/2014/main" id="{AFB9D793-F81A-7247-BDB1-3B7527C3B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AF63D7-9273-1F49-B334-F93AA8C7620E}"/>
              </a:ext>
            </a:extLst>
          </p:cNvPr>
          <p:cNvSpPr>
            <a:spLocks noGrp="1"/>
          </p:cNvSpPr>
          <p:nvPr>
            <p:ph type="sldNum" sz="quarter" idx="12"/>
          </p:nvPr>
        </p:nvSpPr>
        <p:spPr/>
        <p:txBody>
          <a:bodyPr/>
          <a:lstStyle/>
          <a:p>
            <a:fld id="{F5ACE240-2551-1041-8EBE-F5C6CA6786F9}" type="slidenum">
              <a:rPr lang="en-US" smtClean="0"/>
              <a:t>‹#›</a:t>
            </a:fld>
            <a:endParaRPr lang="en-US"/>
          </a:p>
        </p:txBody>
      </p:sp>
    </p:spTree>
    <p:extLst>
      <p:ext uri="{BB962C8B-B14F-4D97-AF65-F5344CB8AC3E}">
        <p14:creationId xmlns:p14="http://schemas.microsoft.com/office/powerpoint/2010/main" val="2278205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CC590-2E22-BF4A-AA15-DA098066099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5BB9BF-8112-F646-B4A4-0B797A214C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41296F-4783-AB4C-AFB4-34978B085B03}"/>
              </a:ext>
            </a:extLst>
          </p:cNvPr>
          <p:cNvSpPr>
            <a:spLocks noGrp="1"/>
          </p:cNvSpPr>
          <p:nvPr>
            <p:ph type="dt" sz="half" idx="10"/>
          </p:nvPr>
        </p:nvSpPr>
        <p:spPr/>
        <p:txBody>
          <a:bodyPr/>
          <a:lstStyle/>
          <a:p>
            <a:fld id="{E80E56FB-EA68-AC4B-A4AD-CFB47218F626}" type="datetimeFigureOut">
              <a:rPr lang="en-US" smtClean="0"/>
              <a:t>2/1/2024</a:t>
            </a:fld>
            <a:endParaRPr lang="en-US"/>
          </a:p>
        </p:txBody>
      </p:sp>
      <p:sp>
        <p:nvSpPr>
          <p:cNvPr id="5" name="Footer Placeholder 4">
            <a:extLst>
              <a:ext uri="{FF2B5EF4-FFF2-40B4-BE49-F238E27FC236}">
                <a16:creationId xmlns:a16="http://schemas.microsoft.com/office/drawing/2014/main" id="{61C3D0CA-0592-D14C-9BED-030B088F9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6FA5D-7726-254E-8D4A-F99E40A7EFDF}"/>
              </a:ext>
            </a:extLst>
          </p:cNvPr>
          <p:cNvSpPr>
            <a:spLocks noGrp="1"/>
          </p:cNvSpPr>
          <p:nvPr>
            <p:ph type="sldNum" sz="quarter" idx="12"/>
          </p:nvPr>
        </p:nvSpPr>
        <p:spPr/>
        <p:txBody>
          <a:bodyPr/>
          <a:lstStyle/>
          <a:p>
            <a:fld id="{F5ACE240-2551-1041-8EBE-F5C6CA6786F9}" type="slidenum">
              <a:rPr lang="en-US" smtClean="0"/>
              <a:t>‹#›</a:t>
            </a:fld>
            <a:endParaRPr lang="en-US"/>
          </a:p>
        </p:txBody>
      </p:sp>
    </p:spTree>
    <p:extLst>
      <p:ext uri="{BB962C8B-B14F-4D97-AF65-F5344CB8AC3E}">
        <p14:creationId xmlns:p14="http://schemas.microsoft.com/office/powerpoint/2010/main" val="362002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05551-663A-BB4D-BEE6-4CFADBD3814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799804-B7DE-544A-BF40-C2064EEB8CD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703809-9D93-8A4B-BCD6-B9F35B79344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95F1AC-756D-4C40-A04C-0D8A725FEA27}"/>
              </a:ext>
            </a:extLst>
          </p:cNvPr>
          <p:cNvSpPr>
            <a:spLocks noGrp="1"/>
          </p:cNvSpPr>
          <p:nvPr>
            <p:ph type="dt" sz="half" idx="10"/>
          </p:nvPr>
        </p:nvSpPr>
        <p:spPr/>
        <p:txBody>
          <a:bodyPr/>
          <a:lstStyle/>
          <a:p>
            <a:fld id="{E80E56FB-EA68-AC4B-A4AD-CFB47218F626}" type="datetimeFigureOut">
              <a:rPr lang="en-US" smtClean="0"/>
              <a:t>2/1/2024</a:t>
            </a:fld>
            <a:endParaRPr lang="en-US"/>
          </a:p>
        </p:txBody>
      </p:sp>
      <p:sp>
        <p:nvSpPr>
          <p:cNvPr id="6" name="Footer Placeholder 5">
            <a:extLst>
              <a:ext uri="{FF2B5EF4-FFF2-40B4-BE49-F238E27FC236}">
                <a16:creationId xmlns:a16="http://schemas.microsoft.com/office/drawing/2014/main" id="{777D572A-D56F-EF41-8D7B-C4B9E8D2E0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877F09-94CC-6842-AF47-4279115995BE}"/>
              </a:ext>
            </a:extLst>
          </p:cNvPr>
          <p:cNvSpPr>
            <a:spLocks noGrp="1"/>
          </p:cNvSpPr>
          <p:nvPr>
            <p:ph type="sldNum" sz="quarter" idx="12"/>
          </p:nvPr>
        </p:nvSpPr>
        <p:spPr/>
        <p:txBody>
          <a:bodyPr/>
          <a:lstStyle/>
          <a:p>
            <a:fld id="{F5ACE240-2551-1041-8EBE-F5C6CA6786F9}" type="slidenum">
              <a:rPr lang="en-US" smtClean="0"/>
              <a:t>‹#›</a:t>
            </a:fld>
            <a:endParaRPr lang="en-US"/>
          </a:p>
        </p:txBody>
      </p:sp>
    </p:spTree>
    <p:extLst>
      <p:ext uri="{BB962C8B-B14F-4D97-AF65-F5344CB8AC3E}">
        <p14:creationId xmlns:p14="http://schemas.microsoft.com/office/powerpoint/2010/main" val="69547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FDC51-0F3B-8C4B-9654-678D9554BF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A4F3F1-0F63-1D45-9024-F61B92508B6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4F951F-73BF-214D-B996-34CA5DA4112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2DA22D-158B-C04E-A3B5-14DAD1B143B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CCC04B-4D6E-FC49-9404-CC7B35A7160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48D432-5FC7-2349-B015-39EE4DB123A5}"/>
              </a:ext>
            </a:extLst>
          </p:cNvPr>
          <p:cNvSpPr>
            <a:spLocks noGrp="1"/>
          </p:cNvSpPr>
          <p:nvPr>
            <p:ph type="dt" sz="half" idx="10"/>
          </p:nvPr>
        </p:nvSpPr>
        <p:spPr/>
        <p:txBody>
          <a:bodyPr/>
          <a:lstStyle/>
          <a:p>
            <a:fld id="{E80E56FB-EA68-AC4B-A4AD-CFB47218F626}" type="datetimeFigureOut">
              <a:rPr lang="en-US" smtClean="0"/>
              <a:t>2/1/2024</a:t>
            </a:fld>
            <a:endParaRPr lang="en-US"/>
          </a:p>
        </p:txBody>
      </p:sp>
      <p:sp>
        <p:nvSpPr>
          <p:cNvPr id="8" name="Footer Placeholder 7">
            <a:extLst>
              <a:ext uri="{FF2B5EF4-FFF2-40B4-BE49-F238E27FC236}">
                <a16:creationId xmlns:a16="http://schemas.microsoft.com/office/drawing/2014/main" id="{A464ABEE-55B8-9046-872D-A8E2A5C0CC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2B99B3-4D84-0447-B7AC-363B89868F78}"/>
              </a:ext>
            </a:extLst>
          </p:cNvPr>
          <p:cNvSpPr>
            <a:spLocks noGrp="1"/>
          </p:cNvSpPr>
          <p:nvPr>
            <p:ph type="sldNum" sz="quarter" idx="12"/>
          </p:nvPr>
        </p:nvSpPr>
        <p:spPr/>
        <p:txBody>
          <a:bodyPr/>
          <a:lstStyle/>
          <a:p>
            <a:fld id="{F5ACE240-2551-1041-8EBE-F5C6CA6786F9}" type="slidenum">
              <a:rPr lang="en-US" smtClean="0"/>
              <a:t>‹#›</a:t>
            </a:fld>
            <a:endParaRPr lang="en-US"/>
          </a:p>
        </p:txBody>
      </p:sp>
    </p:spTree>
    <p:extLst>
      <p:ext uri="{BB962C8B-B14F-4D97-AF65-F5344CB8AC3E}">
        <p14:creationId xmlns:p14="http://schemas.microsoft.com/office/powerpoint/2010/main" val="637061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3889E-B18D-E544-BB95-FA4FF77049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BF3CCB-289C-874B-8AE2-4885DFDCB9AF}"/>
              </a:ext>
            </a:extLst>
          </p:cNvPr>
          <p:cNvSpPr>
            <a:spLocks noGrp="1"/>
          </p:cNvSpPr>
          <p:nvPr>
            <p:ph type="dt" sz="half" idx="10"/>
          </p:nvPr>
        </p:nvSpPr>
        <p:spPr/>
        <p:txBody>
          <a:bodyPr/>
          <a:lstStyle/>
          <a:p>
            <a:fld id="{E80E56FB-EA68-AC4B-A4AD-CFB47218F626}" type="datetimeFigureOut">
              <a:rPr lang="en-US" smtClean="0"/>
              <a:t>2/1/2024</a:t>
            </a:fld>
            <a:endParaRPr lang="en-US"/>
          </a:p>
        </p:txBody>
      </p:sp>
      <p:sp>
        <p:nvSpPr>
          <p:cNvPr id="4" name="Footer Placeholder 3">
            <a:extLst>
              <a:ext uri="{FF2B5EF4-FFF2-40B4-BE49-F238E27FC236}">
                <a16:creationId xmlns:a16="http://schemas.microsoft.com/office/drawing/2014/main" id="{D8460813-7145-0D49-86C8-E86BEA1AD4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18675F-5755-0945-AB09-E0E5387EE7FD}"/>
              </a:ext>
            </a:extLst>
          </p:cNvPr>
          <p:cNvSpPr>
            <a:spLocks noGrp="1"/>
          </p:cNvSpPr>
          <p:nvPr>
            <p:ph type="sldNum" sz="quarter" idx="12"/>
          </p:nvPr>
        </p:nvSpPr>
        <p:spPr/>
        <p:txBody>
          <a:bodyPr/>
          <a:lstStyle/>
          <a:p>
            <a:fld id="{F5ACE240-2551-1041-8EBE-F5C6CA6786F9}" type="slidenum">
              <a:rPr lang="en-US" smtClean="0"/>
              <a:t>‹#›</a:t>
            </a:fld>
            <a:endParaRPr lang="en-US"/>
          </a:p>
        </p:txBody>
      </p:sp>
    </p:spTree>
    <p:extLst>
      <p:ext uri="{BB962C8B-B14F-4D97-AF65-F5344CB8AC3E}">
        <p14:creationId xmlns:p14="http://schemas.microsoft.com/office/powerpoint/2010/main" val="2162905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2D98C9-DB7F-C444-B576-0DDC22F3BE8F}"/>
              </a:ext>
            </a:extLst>
          </p:cNvPr>
          <p:cNvSpPr>
            <a:spLocks noGrp="1"/>
          </p:cNvSpPr>
          <p:nvPr>
            <p:ph type="dt" sz="half" idx="10"/>
          </p:nvPr>
        </p:nvSpPr>
        <p:spPr/>
        <p:txBody>
          <a:bodyPr/>
          <a:lstStyle/>
          <a:p>
            <a:fld id="{E80E56FB-EA68-AC4B-A4AD-CFB47218F626}" type="datetimeFigureOut">
              <a:rPr lang="en-US" smtClean="0"/>
              <a:t>2/1/2024</a:t>
            </a:fld>
            <a:endParaRPr lang="en-US"/>
          </a:p>
        </p:txBody>
      </p:sp>
      <p:sp>
        <p:nvSpPr>
          <p:cNvPr id="3" name="Footer Placeholder 2">
            <a:extLst>
              <a:ext uri="{FF2B5EF4-FFF2-40B4-BE49-F238E27FC236}">
                <a16:creationId xmlns:a16="http://schemas.microsoft.com/office/drawing/2014/main" id="{8123A517-504B-8F49-B992-918AF118B9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463714-CF5C-1346-B9D2-527CFC63C85E}"/>
              </a:ext>
            </a:extLst>
          </p:cNvPr>
          <p:cNvSpPr>
            <a:spLocks noGrp="1"/>
          </p:cNvSpPr>
          <p:nvPr>
            <p:ph type="sldNum" sz="quarter" idx="12"/>
          </p:nvPr>
        </p:nvSpPr>
        <p:spPr/>
        <p:txBody>
          <a:bodyPr/>
          <a:lstStyle/>
          <a:p>
            <a:fld id="{F5ACE240-2551-1041-8EBE-F5C6CA6786F9}" type="slidenum">
              <a:rPr lang="en-US" smtClean="0"/>
              <a:t>‹#›</a:t>
            </a:fld>
            <a:endParaRPr lang="en-US"/>
          </a:p>
        </p:txBody>
      </p:sp>
    </p:spTree>
    <p:extLst>
      <p:ext uri="{BB962C8B-B14F-4D97-AF65-F5344CB8AC3E}">
        <p14:creationId xmlns:p14="http://schemas.microsoft.com/office/powerpoint/2010/main" val="2958935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07E63-10C8-BF40-AE23-BE0C50E96E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5D1153-AB5D-A043-A3DE-5204A057BD2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3D3559-5C25-1F42-BAC3-28B8209925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026B6A-BBBF-3B49-865A-02C3B0957A83}"/>
              </a:ext>
            </a:extLst>
          </p:cNvPr>
          <p:cNvSpPr>
            <a:spLocks noGrp="1"/>
          </p:cNvSpPr>
          <p:nvPr>
            <p:ph type="dt" sz="half" idx="10"/>
          </p:nvPr>
        </p:nvSpPr>
        <p:spPr/>
        <p:txBody>
          <a:bodyPr/>
          <a:lstStyle/>
          <a:p>
            <a:fld id="{E80E56FB-EA68-AC4B-A4AD-CFB47218F626}" type="datetimeFigureOut">
              <a:rPr lang="en-US" smtClean="0"/>
              <a:t>2/1/2024</a:t>
            </a:fld>
            <a:endParaRPr lang="en-US"/>
          </a:p>
        </p:txBody>
      </p:sp>
      <p:sp>
        <p:nvSpPr>
          <p:cNvPr id="6" name="Footer Placeholder 5">
            <a:extLst>
              <a:ext uri="{FF2B5EF4-FFF2-40B4-BE49-F238E27FC236}">
                <a16:creationId xmlns:a16="http://schemas.microsoft.com/office/drawing/2014/main" id="{9DDCEF42-2C12-E84F-B3D3-F4BD10B620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ACE2FD-0C13-1A41-8653-97E8CA463760}"/>
              </a:ext>
            </a:extLst>
          </p:cNvPr>
          <p:cNvSpPr>
            <a:spLocks noGrp="1"/>
          </p:cNvSpPr>
          <p:nvPr>
            <p:ph type="sldNum" sz="quarter" idx="12"/>
          </p:nvPr>
        </p:nvSpPr>
        <p:spPr/>
        <p:txBody>
          <a:bodyPr/>
          <a:lstStyle/>
          <a:p>
            <a:fld id="{F5ACE240-2551-1041-8EBE-F5C6CA6786F9}" type="slidenum">
              <a:rPr lang="en-US" smtClean="0"/>
              <a:t>‹#›</a:t>
            </a:fld>
            <a:endParaRPr lang="en-US"/>
          </a:p>
        </p:txBody>
      </p:sp>
    </p:spTree>
    <p:extLst>
      <p:ext uri="{BB962C8B-B14F-4D97-AF65-F5344CB8AC3E}">
        <p14:creationId xmlns:p14="http://schemas.microsoft.com/office/powerpoint/2010/main" val="2472054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FEC0-0DE7-594B-82DA-917025A9C50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1B8AFE-5F79-C44D-91F2-35885505AFA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2C4AFB-7F5A-184B-9DCB-6FE24C930B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A79AD2-C0B9-8F46-AE43-9FB4CEEEDD39}"/>
              </a:ext>
            </a:extLst>
          </p:cNvPr>
          <p:cNvSpPr>
            <a:spLocks noGrp="1"/>
          </p:cNvSpPr>
          <p:nvPr>
            <p:ph type="dt" sz="half" idx="10"/>
          </p:nvPr>
        </p:nvSpPr>
        <p:spPr/>
        <p:txBody>
          <a:bodyPr/>
          <a:lstStyle/>
          <a:p>
            <a:fld id="{E80E56FB-EA68-AC4B-A4AD-CFB47218F626}" type="datetimeFigureOut">
              <a:rPr lang="en-US" smtClean="0"/>
              <a:t>2/1/2024</a:t>
            </a:fld>
            <a:endParaRPr lang="en-US"/>
          </a:p>
        </p:txBody>
      </p:sp>
      <p:sp>
        <p:nvSpPr>
          <p:cNvPr id="6" name="Footer Placeholder 5">
            <a:extLst>
              <a:ext uri="{FF2B5EF4-FFF2-40B4-BE49-F238E27FC236}">
                <a16:creationId xmlns:a16="http://schemas.microsoft.com/office/drawing/2014/main" id="{FF52C145-231A-2E44-93F0-2CA6118ACA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CACA0-73D5-AC43-A90C-F8C1B8584BE2}"/>
              </a:ext>
            </a:extLst>
          </p:cNvPr>
          <p:cNvSpPr>
            <a:spLocks noGrp="1"/>
          </p:cNvSpPr>
          <p:nvPr>
            <p:ph type="sldNum" sz="quarter" idx="12"/>
          </p:nvPr>
        </p:nvSpPr>
        <p:spPr/>
        <p:txBody>
          <a:bodyPr/>
          <a:lstStyle/>
          <a:p>
            <a:fld id="{F5ACE240-2551-1041-8EBE-F5C6CA6786F9}" type="slidenum">
              <a:rPr lang="en-US" smtClean="0"/>
              <a:t>‹#›</a:t>
            </a:fld>
            <a:endParaRPr lang="en-US"/>
          </a:p>
        </p:txBody>
      </p:sp>
    </p:spTree>
    <p:extLst>
      <p:ext uri="{BB962C8B-B14F-4D97-AF65-F5344CB8AC3E}">
        <p14:creationId xmlns:p14="http://schemas.microsoft.com/office/powerpoint/2010/main" val="2955730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6EF799-2F41-924A-B371-C18B7FDB7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6A06BC-D0F1-E04C-8E88-3E47117406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1D88D-AA37-E641-820D-C47DFA52B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0E56FB-EA68-AC4B-A4AD-CFB47218F626}" type="datetimeFigureOut">
              <a:rPr lang="en-US" smtClean="0"/>
              <a:t>2/1/2024</a:t>
            </a:fld>
            <a:endParaRPr lang="en-US"/>
          </a:p>
        </p:txBody>
      </p:sp>
      <p:sp>
        <p:nvSpPr>
          <p:cNvPr id="5" name="Footer Placeholder 4">
            <a:extLst>
              <a:ext uri="{FF2B5EF4-FFF2-40B4-BE49-F238E27FC236}">
                <a16:creationId xmlns:a16="http://schemas.microsoft.com/office/drawing/2014/main" id="{9EC18F18-04B1-BB4E-812E-1C2BCC7F6E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06FA63-B3C7-114A-807E-7F31766074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CE240-2551-1041-8EBE-F5C6CA6786F9}" type="slidenum">
              <a:rPr lang="en-US" smtClean="0"/>
              <a:t>‹#›</a:t>
            </a:fld>
            <a:endParaRPr lang="en-US"/>
          </a:p>
        </p:txBody>
      </p:sp>
    </p:spTree>
    <p:extLst>
      <p:ext uri="{BB962C8B-B14F-4D97-AF65-F5344CB8AC3E}">
        <p14:creationId xmlns:p14="http://schemas.microsoft.com/office/powerpoint/2010/main" val="3958383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tklinedinst@dsins.com"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800849-E81A-E74E-9E46-D7B9F835052A}"/>
              </a:ext>
            </a:extLst>
          </p:cNvPr>
          <p:cNvSpPr txBox="1"/>
          <p:nvPr/>
        </p:nvSpPr>
        <p:spPr>
          <a:xfrm>
            <a:off x="3444633" y="4562060"/>
            <a:ext cx="5302733" cy="646331"/>
          </a:xfrm>
          <a:prstGeom prst="rect">
            <a:avLst/>
          </a:prstGeom>
          <a:solidFill>
            <a:schemeClr val="tx2"/>
          </a:solidFill>
        </p:spPr>
        <p:txBody>
          <a:bodyPr wrap="square" rtlCol="0">
            <a:spAutoFit/>
          </a:bodyPr>
          <a:lstStyle/>
          <a:p>
            <a:pPr algn="ctr"/>
            <a:r>
              <a:rPr lang="en-US" sz="3600" b="1" dirty="0">
                <a:solidFill>
                  <a:schemeClr val="bg1"/>
                </a:solidFill>
                <a:latin typeface="Zilla Slab SemiBold" pitchFamily="2" charset="77"/>
                <a:ea typeface="Zilla Slab SemiBold" pitchFamily="2" charset="77"/>
              </a:rPr>
              <a:t>FMCA Member Benefit</a:t>
            </a:r>
          </a:p>
        </p:txBody>
      </p:sp>
      <p:sp>
        <p:nvSpPr>
          <p:cNvPr id="2" name="TextBox 1">
            <a:extLst>
              <a:ext uri="{FF2B5EF4-FFF2-40B4-BE49-F238E27FC236}">
                <a16:creationId xmlns:a16="http://schemas.microsoft.com/office/drawing/2014/main" id="{2C52489F-9F00-6347-BC3A-08999AF8C486}"/>
              </a:ext>
            </a:extLst>
          </p:cNvPr>
          <p:cNvSpPr txBox="1"/>
          <p:nvPr/>
        </p:nvSpPr>
        <p:spPr>
          <a:xfrm>
            <a:off x="9915898" y="6008914"/>
            <a:ext cx="1555666" cy="276999"/>
          </a:xfrm>
          <a:prstGeom prst="rect">
            <a:avLst/>
          </a:prstGeom>
          <a:noFill/>
        </p:spPr>
        <p:txBody>
          <a:bodyPr wrap="square" rtlCol="0">
            <a:spAutoFit/>
          </a:bodyPr>
          <a:lstStyle/>
          <a:p>
            <a:r>
              <a:rPr lang="en-US" sz="1200" i="1" cap="all" dirty="0">
                <a:solidFill>
                  <a:schemeClr val="bg1">
                    <a:lumMod val="75000"/>
                  </a:schemeClr>
                </a:solidFill>
                <a:latin typeface="Roboto" panose="02000000000000000000" pitchFamily="2" charset="0"/>
              </a:rPr>
              <a:t>REVISED</a:t>
            </a:r>
            <a:r>
              <a:rPr lang="en-US" sz="1200" i="1" cap="all" dirty="0">
                <a:solidFill>
                  <a:schemeClr val="bg1">
                    <a:lumMod val="85000"/>
                  </a:schemeClr>
                </a:solidFill>
                <a:latin typeface="Roboto" panose="02000000000000000000" pitchFamily="2" charset="0"/>
              </a:rPr>
              <a:t> </a:t>
            </a:r>
            <a:r>
              <a:rPr lang="en-US" sz="1200" i="1" cap="all" dirty="0">
                <a:solidFill>
                  <a:schemeClr val="bg1">
                    <a:lumMod val="75000"/>
                  </a:schemeClr>
                </a:solidFill>
                <a:latin typeface="Roboto" panose="02000000000000000000" pitchFamily="2" charset="0"/>
              </a:rPr>
              <a:t>1/9/2024</a:t>
            </a:r>
          </a:p>
        </p:txBody>
      </p:sp>
    </p:spTree>
    <p:extLst>
      <p:ext uri="{BB962C8B-B14F-4D97-AF65-F5344CB8AC3E}">
        <p14:creationId xmlns:p14="http://schemas.microsoft.com/office/powerpoint/2010/main" val="1190051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343520-8B97-9F46-98CB-5BC1491DDE18}"/>
              </a:ext>
            </a:extLst>
          </p:cNvPr>
          <p:cNvSpPr txBox="1"/>
          <p:nvPr/>
        </p:nvSpPr>
        <p:spPr>
          <a:xfrm>
            <a:off x="3809792" y="675860"/>
            <a:ext cx="4572415"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FAMILY TRAVEL EXPENSE</a:t>
            </a:r>
          </a:p>
        </p:txBody>
      </p:sp>
      <p:sp>
        <p:nvSpPr>
          <p:cNvPr id="6" name="Content Placeholder 2">
            <a:extLst>
              <a:ext uri="{FF2B5EF4-FFF2-40B4-BE49-F238E27FC236}">
                <a16:creationId xmlns:a16="http://schemas.microsoft.com/office/drawing/2014/main" id="{A481BED9-ED13-2C44-A218-76DCFD3B424D}"/>
              </a:ext>
            </a:extLst>
          </p:cNvPr>
          <p:cNvSpPr>
            <a:spLocks noGrp="1"/>
          </p:cNvSpPr>
          <p:nvPr>
            <p:ph idx="4294967295"/>
          </p:nvPr>
        </p:nvSpPr>
        <p:spPr>
          <a:xfrm>
            <a:off x="1613451" y="1391478"/>
            <a:ext cx="8955588" cy="3491913"/>
          </a:xfrm>
          <a:prstGeom prst="rect">
            <a:avLst/>
          </a:prstGeom>
        </p:spPr>
        <p:txBody>
          <a:bodyPr>
            <a:normAutofit fontScale="92500" lnSpcReduction="10000"/>
          </a:bodyPr>
          <a:lstStyle/>
          <a:p>
            <a:r>
              <a:rPr lang="en-US" sz="2400" dirty="0">
                <a:latin typeface="Roboto" panose="02000000000000000000" pitchFamily="2" charset="0"/>
                <a:ea typeface="Roboto" panose="02000000000000000000" pitchFamily="2" charset="0"/>
              </a:rPr>
              <a:t>Applicable if a physician recommends that a family member not travelling with you be at the side of an insured while hospitalized</a:t>
            </a:r>
          </a:p>
          <a:p>
            <a:pPr>
              <a:lnSpc>
                <a:spcPct val="100000"/>
              </a:lnSpc>
            </a:pPr>
            <a:r>
              <a:rPr lang="en-US" sz="2400" dirty="0">
                <a:latin typeface="Roboto" panose="02000000000000000000" pitchFamily="2" charset="0"/>
                <a:ea typeface="Roboto" panose="02000000000000000000" pitchFamily="2" charset="0"/>
              </a:rPr>
              <a:t>$50,000 (maximum benefit) if:</a:t>
            </a:r>
          </a:p>
          <a:p>
            <a:pPr marL="0" indent="0">
              <a:lnSpc>
                <a:spcPct val="100000"/>
              </a:lnSpc>
              <a:buNone/>
            </a:pPr>
            <a:r>
              <a:rPr lang="en-US" sz="2400" dirty="0">
                <a:latin typeface="Roboto" panose="02000000000000000000" pitchFamily="2" charset="0"/>
                <a:ea typeface="Roboto" panose="02000000000000000000" pitchFamily="2" charset="0"/>
              </a:rPr>
              <a:t>	– Confined to a hospital</a:t>
            </a:r>
          </a:p>
          <a:p>
            <a:pPr marL="0" indent="0">
              <a:lnSpc>
                <a:spcPct val="100000"/>
              </a:lnSpc>
              <a:buNone/>
            </a:pPr>
            <a:r>
              <a:rPr lang="en-US" sz="2400" dirty="0">
                <a:latin typeface="Roboto" panose="02000000000000000000" pitchFamily="2" charset="0"/>
                <a:ea typeface="Roboto" panose="02000000000000000000" pitchFamily="2" charset="0"/>
              </a:rPr>
              <a:t>	– 75 miles away from home</a:t>
            </a:r>
          </a:p>
          <a:p>
            <a:pPr>
              <a:lnSpc>
                <a:spcPct val="100000"/>
              </a:lnSpc>
            </a:pPr>
            <a:r>
              <a:rPr lang="en-US" sz="2400" dirty="0">
                <a:latin typeface="Roboto" panose="02000000000000000000" pitchFamily="2" charset="0"/>
                <a:ea typeface="Roboto" panose="02000000000000000000" pitchFamily="2" charset="0"/>
              </a:rPr>
              <a:t>Our travel assistance provider arranges the travel of the family member</a:t>
            </a:r>
          </a:p>
          <a:p>
            <a:r>
              <a:rPr lang="en-US" sz="2400" dirty="0">
                <a:latin typeface="Roboto" panose="02000000000000000000" pitchFamily="2" charset="0"/>
              </a:rPr>
              <a:t>Payment of $200/day for 10 days for Accommodations and daily travel expenses</a:t>
            </a:r>
          </a:p>
          <a:p>
            <a:pPr>
              <a:lnSpc>
                <a:spcPct val="100000"/>
              </a:lnSpc>
            </a:pPr>
            <a:endParaRPr lang="en-US"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38978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343520-8B97-9F46-98CB-5BC1491DDE18}"/>
              </a:ext>
            </a:extLst>
          </p:cNvPr>
          <p:cNvSpPr txBox="1"/>
          <p:nvPr/>
        </p:nvSpPr>
        <p:spPr>
          <a:xfrm>
            <a:off x="3472752" y="675860"/>
            <a:ext cx="5236986"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RETURN OF DEPENDENT CHILDREN</a:t>
            </a:r>
          </a:p>
        </p:txBody>
      </p:sp>
      <p:sp>
        <p:nvSpPr>
          <p:cNvPr id="6" name="Content Placeholder 2">
            <a:extLst>
              <a:ext uri="{FF2B5EF4-FFF2-40B4-BE49-F238E27FC236}">
                <a16:creationId xmlns:a16="http://schemas.microsoft.com/office/drawing/2014/main" id="{A481BED9-ED13-2C44-A218-76DCFD3B424D}"/>
              </a:ext>
            </a:extLst>
          </p:cNvPr>
          <p:cNvSpPr>
            <a:spLocks noGrp="1"/>
          </p:cNvSpPr>
          <p:nvPr>
            <p:ph idx="4294967295"/>
          </p:nvPr>
        </p:nvSpPr>
        <p:spPr>
          <a:xfrm>
            <a:off x="1613451" y="1463040"/>
            <a:ext cx="8955588" cy="3420351"/>
          </a:xfrm>
          <a:prstGeom prst="rect">
            <a:avLst/>
          </a:prstGeom>
        </p:spPr>
        <p:txBody>
          <a:bodyPr>
            <a:normAutofit/>
          </a:bodyPr>
          <a:lstStyle/>
          <a:p>
            <a:endParaRPr lang="en-US" sz="2400" dirty="0">
              <a:latin typeface="Roboto" panose="02000000000000000000" pitchFamily="2" charset="0"/>
            </a:endParaRPr>
          </a:p>
          <a:p>
            <a:r>
              <a:rPr lang="en-US" sz="2400" dirty="0">
                <a:latin typeface="Roboto" panose="02000000000000000000" pitchFamily="2" charset="0"/>
              </a:rPr>
              <a:t>If you are hospitalized and, as a result, are unable to care for children under the age of 18 travelling with you, this policy will pay for them to be returned to their primary residence</a:t>
            </a:r>
          </a:p>
          <a:p>
            <a:r>
              <a:rPr lang="en-US" sz="2400" dirty="0">
                <a:latin typeface="Roboto" panose="02000000000000000000" pitchFamily="2" charset="0"/>
              </a:rPr>
              <a:t>Includes your dependent children and guests under 18 travelling with you</a:t>
            </a:r>
          </a:p>
          <a:p>
            <a:r>
              <a:rPr lang="en-US" sz="2400" dirty="0">
                <a:latin typeface="Roboto" panose="02000000000000000000" pitchFamily="2" charset="0"/>
              </a:rPr>
              <a:t>Must be arranged by our travel assistance provider</a:t>
            </a:r>
          </a:p>
          <a:p>
            <a:r>
              <a:rPr lang="en-US" sz="2400" dirty="0">
                <a:latin typeface="Roboto" panose="02000000000000000000" pitchFamily="2" charset="0"/>
              </a:rPr>
              <a:t>Most direct and economical route up to a $50,000 benefit </a:t>
            </a:r>
          </a:p>
          <a:p>
            <a:pPr marL="0" indent="0">
              <a:lnSpc>
                <a:spcPct val="100000"/>
              </a:lnSpc>
              <a:buNone/>
            </a:pPr>
            <a:endParaRPr lang="en-US" sz="2400" dirty="0">
              <a:latin typeface="Roboto" panose="02000000000000000000" pitchFamily="2" charset="0"/>
              <a:ea typeface="Roboto" panose="02000000000000000000" pitchFamily="2" charset="0"/>
            </a:endParaRPr>
          </a:p>
          <a:p>
            <a:pPr>
              <a:lnSpc>
                <a:spcPct val="100000"/>
              </a:lnSpc>
            </a:pPr>
            <a:endParaRPr lang="en-US"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8044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343520-8B97-9F46-98CB-5BC1491DDE18}"/>
              </a:ext>
            </a:extLst>
          </p:cNvPr>
          <p:cNvSpPr txBox="1"/>
          <p:nvPr/>
        </p:nvSpPr>
        <p:spPr>
          <a:xfrm>
            <a:off x="4619831" y="675860"/>
            <a:ext cx="2952337"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RETURN HOME</a:t>
            </a:r>
          </a:p>
        </p:txBody>
      </p:sp>
      <p:sp>
        <p:nvSpPr>
          <p:cNvPr id="5" name="Content Placeholder 2">
            <a:extLst>
              <a:ext uri="{FF2B5EF4-FFF2-40B4-BE49-F238E27FC236}">
                <a16:creationId xmlns:a16="http://schemas.microsoft.com/office/drawing/2014/main" id="{A24AC4A2-3617-8348-BDCE-16A991D206CE}"/>
              </a:ext>
            </a:extLst>
          </p:cNvPr>
          <p:cNvSpPr>
            <a:spLocks noGrp="1"/>
          </p:cNvSpPr>
          <p:nvPr>
            <p:ph idx="4294967295"/>
          </p:nvPr>
        </p:nvSpPr>
        <p:spPr>
          <a:xfrm>
            <a:off x="1613451" y="1415332"/>
            <a:ext cx="8908087" cy="3468059"/>
          </a:xfrm>
          <a:prstGeom prst="rect">
            <a:avLst/>
          </a:prstGeom>
        </p:spPr>
        <p:txBody>
          <a:bodyPr>
            <a:noAutofit/>
          </a:bodyPr>
          <a:lstStyle/>
          <a:p>
            <a:pPr>
              <a:lnSpc>
                <a:spcPct val="100000"/>
              </a:lnSpc>
            </a:pPr>
            <a:r>
              <a:rPr lang="en-US" sz="2200" dirty="0">
                <a:latin typeface="Roboto" panose="02000000000000000000" pitchFamily="2" charset="0"/>
                <a:ea typeface="Roboto" panose="02000000000000000000" pitchFamily="2" charset="0"/>
              </a:rPr>
              <a:t>If you are unable to return home in RV because of medically imposed restrictions (determined by physician)</a:t>
            </a:r>
          </a:p>
          <a:p>
            <a:pPr>
              <a:lnSpc>
                <a:spcPct val="100000"/>
              </a:lnSpc>
            </a:pPr>
            <a:r>
              <a:rPr lang="en-US" sz="2200" dirty="0">
                <a:latin typeface="Roboto" panose="02000000000000000000" pitchFamily="2" charset="0"/>
                <a:ea typeface="Roboto" panose="02000000000000000000" pitchFamily="2" charset="0"/>
              </a:rPr>
              <a:t>$500,000 (maximum benefit) to return you and your dependents to your </a:t>
            </a:r>
            <a:r>
              <a:rPr lang="en-US" sz="2200" dirty="0">
                <a:latin typeface="Roboto" panose="02000000000000000000" pitchFamily="2" charset="0"/>
              </a:rPr>
              <a:t>residence</a:t>
            </a:r>
            <a:endParaRPr lang="en-US" sz="2200" dirty="0">
              <a:latin typeface="Roboto" panose="02000000000000000000" pitchFamily="2" charset="0"/>
              <a:ea typeface="Roboto" panose="02000000000000000000" pitchFamily="2" charset="0"/>
            </a:endParaRPr>
          </a:p>
          <a:p>
            <a:pPr>
              <a:lnSpc>
                <a:spcPct val="100000"/>
              </a:lnSpc>
            </a:pPr>
            <a:r>
              <a:rPr lang="en-US" sz="2200" dirty="0">
                <a:latin typeface="Roboto" panose="02000000000000000000" pitchFamily="2" charset="0"/>
                <a:ea typeface="Roboto" panose="02000000000000000000" pitchFamily="2" charset="0"/>
              </a:rPr>
              <a:t>If you request a different location, the cost will be calculated based upon cost to primary residence; y</a:t>
            </a:r>
            <a:r>
              <a:rPr lang="en-US" sz="2200" dirty="0">
                <a:latin typeface="Roboto" panose="02000000000000000000" pitchFamily="2" charset="0"/>
              </a:rPr>
              <a:t>ou may be charged the difference if the cost is greater</a:t>
            </a:r>
            <a:endParaRPr lang="en-US" sz="2200" dirty="0">
              <a:latin typeface="Roboto" panose="02000000000000000000" pitchFamily="2" charset="0"/>
              <a:ea typeface="Roboto" panose="02000000000000000000" pitchFamily="2" charset="0"/>
            </a:endParaRPr>
          </a:p>
          <a:p>
            <a:pPr>
              <a:lnSpc>
                <a:spcPct val="100000"/>
              </a:lnSpc>
            </a:pPr>
            <a:r>
              <a:rPr lang="en-US" sz="2200" dirty="0">
                <a:latin typeface="Roboto" panose="02000000000000000000" pitchFamily="2" charset="0"/>
              </a:rPr>
              <a:t>Transportation must be arranged by our travel assistance provider</a:t>
            </a:r>
          </a:p>
          <a:p>
            <a:pPr>
              <a:lnSpc>
                <a:spcPct val="100000"/>
              </a:lnSpc>
            </a:pPr>
            <a:endParaRPr lang="en-US" sz="1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04327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343520-8B97-9F46-98CB-5BC1491DDE18}"/>
              </a:ext>
            </a:extLst>
          </p:cNvPr>
          <p:cNvSpPr txBox="1"/>
          <p:nvPr/>
        </p:nvSpPr>
        <p:spPr>
          <a:xfrm>
            <a:off x="3468549" y="675860"/>
            <a:ext cx="5254901"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RETURN OF MORTAL REMAINS</a:t>
            </a:r>
          </a:p>
        </p:txBody>
      </p:sp>
      <p:sp>
        <p:nvSpPr>
          <p:cNvPr id="5" name="Content Placeholder 2">
            <a:extLst>
              <a:ext uri="{FF2B5EF4-FFF2-40B4-BE49-F238E27FC236}">
                <a16:creationId xmlns:a16="http://schemas.microsoft.com/office/drawing/2014/main" id="{4A7C7111-02A0-6A4C-8BA6-40C766F118E9}"/>
              </a:ext>
            </a:extLst>
          </p:cNvPr>
          <p:cNvSpPr>
            <a:spLocks noGrp="1"/>
          </p:cNvSpPr>
          <p:nvPr>
            <p:ph idx="4294967295"/>
          </p:nvPr>
        </p:nvSpPr>
        <p:spPr>
          <a:xfrm>
            <a:off x="1613451" y="1974608"/>
            <a:ext cx="8266045" cy="2908783"/>
          </a:xfrm>
          <a:prstGeom prst="rect">
            <a:avLst/>
          </a:prstGeom>
        </p:spPr>
        <p:txBody>
          <a:bodyPr>
            <a:normAutofit fontScale="92500" lnSpcReduction="20000"/>
          </a:bodyPr>
          <a:lstStyle/>
          <a:p>
            <a:pPr>
              <a:lnSpc>
                <a:spcPct val="100000"/>
              </a:lnSpc>
            </a:pPr>
            <a:r>
              <a:rPr lang="en-US" sz="2400" dirty="0">
                <a:latin typeface="Roboto" panose="02000000000000000000" pitchFamily="2" charset="0"/>
                <a:ea typeface="Roboto" panose="02000000000000000000" pitchFamily="2" charset="0"/>
              </a:rPr>
              <a:t>In the event of your death while on a Trip, pays to return your remains to your primary residence</a:t>
            </a:r>
          </a:p>
          <a:p>
            <a:pPr>
              <a:lnSpc>
                <a:spcPct val="100000"/>
              </a:lnSpc>
            </a:pPr>
            <a:r>
              <a:rPr lang="en-US" sz="2400" dirty="0">
                <a:latin typeface="Roboto" panose="02000000000000000000" pitchFamily="2" charset="0"/>
                <a:ea typeface="Roboto" panose="02000000000000000000" pitchFamily="2" charset="0"/>
              </a:rPr>
              <a:t>If requested to return the remains to a different location, will only pay what would have been the cost to return to the primary residence</a:t>
            </a:r>
          </a:p>
          <a:p>
            <a:pPr>
              <a:lnSpc>
                <a:spcPct val="100000"/>
              </a:lnSpc>
            </a:pPr>
            <a:r>
              <a:rPr lang="en-US" sz="2400" dirty="0">
                <a:latin typeface="Roboto" panose="02000000000000000000" pitchFamily="2" charset="0"/>
                <a:ea typeface="Roboto" panose="02000000000000000000" pitchFamily="2" charset="0"/>
              </a:rPr>
              <a:t>$50,000 (Maximum benefit)</a:t>
            </a:r>
          </a:p>
          <a:p>
            <a:pPr>
              <a:lnSpc>
                <a:spcPct val="100000"/>
              </a:lnSpc>
            </a:pPr>
            <a:r>
              <a:rPr lang="en-US" sz="2400" dirty="0">
                <a:latin typeface="Roboto" panose="02000000000000000000" pitchFamily="2" charset="0"/>
                <a:ea typeface="Roboto" panose="02000000000000000000" pitchFamily="2" charset="0"/>
              </a:rPr>
              <a:t>Arrangements made by </a:t>
            </a:r>
            <a:r>
              <a:rPr lang="en-US" sz="2400" dirty="0">
                <a:latin typeface="Roboto" panose="02000000000000000000" pitchFamily="2" charset="0"/>
              </a:rPr>
              <a:t>our travel assistance provider</a:t>
            </a:r>
          </a:p>
          <a:p>
            <a:pPr>
              <a:lnSpc>
                <a:spcPct val="100000"/>
              </a:lnSpc>
            </a:pPr>
            <a:r>
              <a:rPr lang="en-US" sz="2400" dirty="0">
                <a:latin typeface="Roboto" panose="02000000000000000000" pitchFamily="2" charset="0"/>
              </a:rPr>
              <a:t>Disease or illness exclusion </a:t>
            </a:r>
            <a:r>
              <a:rPr lang="en-US" sz="2400" b="1" dirty="0">
                <a:latin typeface="Roboto" panose="02000000000000000000" pitchFamily="2" charset="0"/>
              </a:rPr>
              <a:t>does not</a:t>
            </a:r>
            <a:r>
              <a:rPr lang="en-US" sz="2400" dirty="0">
                <a:latin typeface="Roboto" panose="02000000000000000000" pitchFamily="2" charset="0"/>
              </a:rPr>
              <a:t> apply to this benefit </a:t>
            </a:r>
            <a:endParaRPr lang="en-US" sz="2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17449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343520-8B97-9F46-98CB-5BC1491DDE18}"/>
              </a:ext>
            </a:extLst>
          </p:cNvPr>
          <p:cNvSpPr txBox="1"/>
          <p:nvPr/>
        </p:nvSpPr>
        <p:spPr>
          <a:xfrm>
            <a:off x="4324970" y="675860"/>
            <a:ext cx="2843006"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RETURN OF RV</a:t>
            </a:r>
          </a:p>
        </p:txBody>
      </p:sp>
      <p:sp>
        <p:nvSpPr>
          <p:cNvPr id="5" name="Content Placeholder 2">
            <a:extLst>
              <a:ext uri="{FF2B5EF4-FFF2-40B4-BE49-F238E27FC236}">
                <a16:creationId xmlns:a16="http://schemas.microsoft.com/office/drawing/2014/main" id="{6CA87102-7CCA-5F40-AB6E-3CA34F57DE24}"/>
              </a:ext>
            </a:extLst>
          </p:cNvPr>
          <p:cNvSpPr>
            <a:spLocks noGrp="1"/>
          </p:cNvSpPr>
          <p:nvPr>
            <p:ph idx="4294967295"/>
          </p:nvPr>
        </p:nvSpPr>
        <p:spPr>
          <a:xfrm>
            <a:off x="1613451" y="1974608"/>
            <a:ext cx="8266045" cy="2908783"/>
          </a:xfrm>
          <a:prstGeom prst="rect">
            <a:avLst/>
          </a:prstGeom>
        </p:spPr>
        <p:txBody>
          <a:bodyPr>
            <a:normAutofit fontScale="92500"/>
          </a:bodyPr>
          <a:lstStyle/>
          <a:p>
            <a:pPr>
              <a:lnSpc>
                <a:spcPct val="100000"/>
              </a:lnSpc>
            </a:pPr>
            <a:r>
              <a:rPr lang="en-US" sz="2600" dirty="0">
                <a:latin typeface="Roboto" panose="02000000000000000000" pitchFamily="2" charset="0"/>
                <a:ea typeface="Roboto" panose="02000000000000000000" pitchFamily="2" charset="0"/>
                <a:cs typeface="Roboto" panose="02000000000000000000" pitchFamily="2" charset="0"/>
              </a:rPr>
              <a:t>If, as a result of your injury or sickness, you are unable to drive your RV to your primary residence and no one travelling with you is capable of driving the RV:</a:t>
            </a:r>
          </a:p>
          <a:p>
            <a:pPr lvl="1">
              <a:lnSpc>
                <a:spcPct val="100000"/>
              </a:lnSpc>
              <a:buFont typeface="Roboto" panose="02000000000000000000" pitchFamily="2" charset="0"/>
              <a:buChar char="−"/>
            </a:pPr>
            <a:r>
              <a:rPr lang="en-US" sz="2200" dirty="0">
                <a:latin typeface="Roboto" panose="02000000000000000000" pitchFamily="2" charset="0"/>
                <a:ea typeface="Roboto" panose="02000000000000000000" pitchFamily="2" charset="0"/>
                <a:cs typeface="Roboto" panose="02000000000000000000" pitchFamily="2" charset="0"/>
              </a:rPr>
              <a:t>Will pay to have your RV returned to your primary residence </a:t>
            </a:r>
          </a:p>
          <a:p>
            <a:pPr lvl="1">
              <a:lnSpc>
                <a:spcPct val="100000"/>
              </a:lnSpc>
              <a:buFont typeface="Roboto" panose="02000000000000000000" pitchFamily="2" charset="0"/>
              <a:buChar char="−"/>
            </a:pPr>
            <a:r>
              <a:rPr lang="en-US" sz="2200" b="1" dirty="0">
                <a:latin typeface="Roboto" panose="02000000000000000000" pitchFamily="2" charset="0"/>
                <a:ea typeface="Roboto" panose="02000000000000000000" pitchFamily="2" charset="0"/>
                <a:cs typeface="Roboto" panose="02000000000000000000" pitchFamily="2" charset="0"/>
              </a:rPr>
              <a:t>OR</a:t>
            </a:r>
            <a:r>
              <a:rPr lang="en-US" sz="2200" dirty="0">
                <a:latin typeface="Roboto" panose="02000000000000000000" pitchFamily="2" charset="0"/>
                <a:ea typeface="Roboto" panose="02000000000000000000" pitchFamily="2" charset="0"/>
                <a:cs typeface="Roboto" panose="02000000000000000000" pitchFamily="2" charset="0"/>
              </a:rPr>
              <a:t> to another location you choose provided any additional cost will be your responsibility</a:t>
            </a:r>
          </a:p>
          <a:p>
            <a:pPr>
              <a:lnSpc>
                <a:spcPct val="100000"/>
              </a:lnSpc>
            </a:pPr>
            <a:r>
              <a:rPr lang="en-US" sz="2600" dirty="0">
                <a:latin typeface="Roboto" panose="02000000000000000000" pitchFamily="2" charset="0"/>
                <a:ea typeface="Roboto" panose="02000000000000000000" pitchFamily="2" charset="0"/>
                <a:cs typeface="Roboto" panose="02000000000000000000" pitchFamily="2" charset="0"/>
              </a:rPr>
              <a:t>Maximum Benefit $5,000</a:t>
            </a:r>
          </a:p>
          <a:p>
            <a:pPr marL="0" indent="0">
              <a:lnSpc>
                <a:spcPct val="100000"/>
              </a:lnSpc>
              <a:buNone/>
            </a:pPr>
            <a:endParaRPr lang="en-US" sz="2600" dirty="0">
              <a:latin typeface="Roboto" panose="02000000000000000000" pitchFamily="2" charset="0"/>
            </a:endParaRPr>
          </a:p>
          <a:p>
            <a:pPr>
              <a:lnSpc>
                <a:spcPct val="100000"/>
              </a:lnSpc>
            </a:pPr>
            <a:endParaRPr lang="en-US" sz="2200" dirty="0">
              <a:latin typeface="Roboto" panose="02000000000000000000" pitchFamily="2" charset="0"/>
              <a:ea typeface="Roboto" panose="02000000000000000000" pitchFamily="2" charset="0"/>
            </a:endParaRPr>
          </a:p>
          <a:p>
            <a:pPr>
              <a:lnSpc>
                <a:spcPct val="100000"/>
              </a:lnSpc>
            </a:pPr>
            <a:endParaRPr lang="en-US"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26968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B08BF38-5034-DD4B-8158-C42114707BA4}"/>
              </a:ext>
            </a:extLst>
          </p:cNvPr>
          <p:cNvSpPr>
            <a:spLocks noGrp="1"/>
          </p:cNvSpPr>
          <p:nvPr>
            <p:ph idx="4294967295"/>
          </p:nvPr>
        </p:nvSpPr>
        <p:spPr>
          <a:xfrm>
            <a:off x="1613451" y="1391478"/>
            <a:ext cx="8919962" cy="3491913"/>
          </a:xfrm>
          <a:prstGeom prst="rect">
            <a:avLst/>
          </a:prstGeom>
        </p:spPr>
        <p:txBody>
          <a:bodyPr>
            <a:normAutofit fontScale="92500" lnSpcReduction="20000"/>
          </a:bodyPr>
          <a:lstStyle/>
          <a:p>
            <a:pPr marL="0" indent="0">
              <a:buNone/>
            </a:pPr>
            <a:r>
              <a:rPr lang="en-US" sz="2400" b="1" i="1" dirty="0">
                <a:solidFill>
                  <a:schemeClr val="tx2"/>
                </a:solidFill>
                <a:latin typeface="Roboto" panose="02000000000000000000" pitchFamily="2" charset="0"/>
                <a:ea typeface="Roboto" panose="02000000000000000000" pitchFamily="2" charset="0"/>
              </a:rPr>
              <a:t>continued</a:t>
            </a:r>
            <a:endParaRPr lang="en-US" sz="2400" dirty="0">
              <a:solidFill>
                <a:schemeClr val="tx2"/>
              </a:solidFill>
              <a:latin typeface="Roboto" panose="02000000000000000000" pitchFamily="2" charset="0"/>
              <a:ea typeface="Roboto" panose="02000000000000000000" pitchFamily="2" charset="0"/>
            </a:endParaRPr>
          </a:p>
          <a:p>
            <a:pPr>
              <a:lnSpc>
                <a:spcPct val="100000"/>
              </a:lnSpc>
            </a:pPr>
            <a:r>
              <a:rPr lang="en-US" sz="2400" dirty="0">
                <a:latin typeface="Roboto" panose="02000000000000000000" pitchFamily="2" charset="0"/>
                <a:ea typeface="Roboto" panose="02000000000000000000" pitchFamily="2" charset="0"/>
              </a:rPr>
              <a:t>If you trust a family member or friend to drive your RV home, </a:t>
            </a:r>
            <a:br>
              <a:rPr lang="en-US" sz="2400" dirty="0">
                <a:latin typeface="Roboto" panose="02000000000000000000" pitchFamily="2" charset="0"/>
                <a:ea typeface="Roboto" panose="02000000000000000000" pitchFamily="2" charset="0"/>
              </a:rPr>
            </a:br>
            <a:r>
              <a:rPr lang="en-US" sz="2400" dirty="0">
                <a:latin typeface="Roboto" panose="02000000000000000000" pitchFamily="2" charset="0"/>
                <a:ea typeface="Roboto" panose="02000000000000000000" pitchFamily="2" charset="0"/>
              </a:rPr>
              <a:t>this insurance will pay:</a:t>
            </a:r>
          </a:p>
          <a:p>
            <a:pPr lvl="1">
              <a:lnSpc>
                <a:spcPct val="100000"/>
              </a:lnSpc>
              <a:buFont typeface="Roboto" panose="02000000000000000000" pitchFamily="2" charset="0"/>
              <a:buChar char="−"/>
            </a:pPr>
            <a:r>
              <a:rPr lang="en-US" dirty="0">
                <a:latin typeface="Roboto" panose="02000000000000000000" pitchFamily="2" charset="0"/>
                <a:ea typeface="Roboto" panose="02000000000000000000" pitchFamily="2" charset="0"/>
              </a:rPr>
              <a:t>Up to $5,000 to transport the driver to the RV and for costs such as fuel and tolls to return the RV</a:t>
            </a:r>
          </a:p>
          <a:p>
            <a:pPr lvl="1">
              <a:lnSpc>
                <a:spcPct val="100000"/>
              </a:lnSpc>
              <a:buFont typeface="Roboto" panose="02000000000000000000" pitchFamily="2" charset="0"/>
              <a:buChar char="−"/>
            </a:pPr>
            <a:r>
              <a:rPr lang="en-US" sz="2400" dirty="0">
                <a:latin typeface="Roboto" panose="02000000000000000000" pitchFamily="2" charset="0"/>
                <a:ea typeface="Roboto" panose="02000000000000000000" pitchFamily="2" charset="0"/>
              </a:rPr>
              <a:t>$250 per day for 5 days for travel expenses (max $1,250)</a:t>
            </a:r>
          </a:p>
          <a:p>
            <a:pPr>
              <a:lnSpc>
                <a:spcPct val="100000"/>
              </a:lnSpc>
            </a:pPr>
            <a:r>
              <a:rPr lang="en-US" sz="2400" dirty="0">
                <a:latin typeface="Roboto" panose="02000000000000000000" pitchFamily="2" charset="0"/>
                <a:ea typeface="Roboto" panose="02000000000000000000" pitchFamily="2" charset="0"/>
              </a:rPr>
              <a:t>This benefit only applies in North America</a:t>
            </a:r>
          </a:p>
          <a:p>
            <a:pPr>
              <a:lnSpc>
                <a:spcPct val="100000"/>
              </a:lnSpc>
            </a:pPr>
            <a:r>
              <a:rPr lang="en-US" sz="2400" dirty="0">
                <a:latin typeface="Roboto" panose="02000000000000000000" pitchFamily="2" charset="0"/>
              </a:rPr>
              <a:t>Our travel assistance provider will make arrangements for a qualified driver of your RV; Also, FMCA “</a:t>
            </a:r>
            <a:r>
              <a:rPr lang="en-US" sz="2400" dirty="0" err="1">
                <a:latin typeface="Roboto" panose="02000000000000000000" pitchFamily="2" charset="0"/>
              </a:rPr>
              <a:t>Stoppin</a:t>
            </a:r>
            <a:r>
              <a:rPr lang="en-US" sz="2400" dirty="0">
                <a:latin typeface="Roboto" panose="02000000000000000000" pitchFamily="2" charset="0"/>
              </a:rPr>
              <a:t>’ Spots” can often be a driver resource</a:t>
            </a:r>
            <a:endParaRPr lang="en-US" sz="2400" dirty="0">
              <a:latin typeface="Roboto" panose="02000000000000000000" pitchFamily="2" charset="0"/>
              <a:ea typeface="Roboto" panose="02000000000000000000" pitchFamily="2" charset="0"/>
            </a:endParaRPr>
          </a:p>
          <a:p>
            <a:pPr>
              <a:lnSpc>
                <a:spcPct val="100000"/>
              </a:lnSpc>
            </a:pPr>
            <a:endParaRPr lang="en-US" sz="1700" dirty="0">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C7E1F0BC-1965-5849-8F3F-792E83D80B14}"/>
              </a:ext>
            </a:extLst>
          </p:cNvPr>
          <p:cNvSpPr txBox="1"/>
          <p:nvPr/>
        </p:nvSpPr>
        <p:spPr>
          <a:xfrm>
            <a:off x="4324970" y="675860"/>
            <a:ext cx="2843006"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RETURN OF RV</a:t>
            </a:r>
          </a:p>
        </p:txBody>
      </p:sp>
    </p:spTree>
    <p:extLst>
      <p:ext uri="{BB962C8B-B14F-4D97-AF65-F5344CB8AC3E}">
        <p14:creationId xmlns:p14="http://schemas.microsoft.com/office/powerpoint/2010/main" val="1467100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343520-8B97-9F46-98CB-5BC1491DDE18}"/>
              </a:ext>
            </a:extLst>
          </p:cNvPr>
          <p:cNvSpPr txBox="1"/>
          <p:nvPr/>
        </p:nvSpPr>
        <p:spPr>
          <a:xfrm>
            <a:off x="2464697" y="675860"/>
            <a:ext cx="7262605"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RETURN OF YOUR PERSONAL AUTOMOBILE</a:t>
            </a:r>
          </a:p>
        </p:txBody>
      </p:sp>
      <p:sp>
        <p:nvSpPr>
          <p:cNvPr id="5" name="Content Placeholder 2">
            <a:extLst>
              <a:ext uri="{FF2B5EF4-FFF2-40B4-BE49-F238E27FC236}">
                <a16:creationId xmlns:a16="http://schemas.microsoft.com/office/drawing/2014/main" id="{2F85FADD-B144-2F4A-8197-304B821CD76D}"/>
              </a:ext>
            </a:extLst>
          </p:cNvPr>
          <p:cNvSpPr>
            <a:spLocks noGrp="1"/>
          </p:cNvSpPr>
          <p:nvPr>
            <p:ph idx="4294967295"/>
          </p:nvPr>
        </p:nvSpPr>
        <p:spPr>
          <a:xfrm>
            <a:off x="1613451" y="1304014"/>
            <a:ext cx="8955588" cy="3579377"/>
          </a:xfrm>
          <a:prstGeom prst="rect">
            <a:avLst/>
          </a:prstGeom>
        </p:spPr>
        <p:txBody>
          <a:bodyPr>
            <a:noAutofit/>
          </a:bodyPr>
          <a:lstStyle/>
          <a:p>
            <a:pPr>
              <a:lnSpc>
                <a:spcPct val="100000"/>
              </a:lnSpc>
            </a:pPr>
            <a:endParaRPr lang="en-US" sz="2400" dirty="0">
              <a:latin typeface="Roboto" panose="02000000000000000000" pitchFamily="2" charset="0"/>
              <a:ea typeface="Roboto" panose="02000000000000000000" pitchFamily="2" charset="0"/>
            </a:endParaRPr>
          </a:p>
          <a:p>
            <a:r>
              <a:rPr lang="en-US" sz="2400" dirty="0">
                <a:latin typeface="Roboto" panose="02000000000000000000" pitchFamily="2" charset="0"/>
                <a:ea typeface="Roboto" panose="02000000000000000000" pitchFamily="2" charset="0"/>
              </a:rPr>
              <a:t>If, as a result of your injury or sickness, you required a medical evacuation and are unable to drive your personal automobile to your primary residence:</a:t>
            </a:r>
          </a:p>
          <a:p>
            <a:pPr lvl="1">
              <a:buFont typeface="Roboto" panose="02000000000000000000" pitchFamily="2" charset="0"/>
              <a:buChar char="−"/>
            </a:pPr>
            <a:r>
              <a:rPr lang="en-US" sz="2000" dirty="0">
                <a:latin typeface="Roboto" panose="02000000000000000000" pitchFamily="2" charset="0"/>
                <a:ea typeface="Roboto" panose="02000000000000000000" pitchFamily="2" charset="0"/>
              </a:rPr>
              <a:t>Will pay to have your personal automobile returned to your primary residence</a:t>
            </a:r>
          </a:p>
          <a:p>
            <a:pPr lvl="1">
              <a:buFont typeface="Roboto" panose="02000000000000000000" pitchFamily="2" charset="0"/>
              <a:buChar char="−"/>
            </a:pPr>
            <a:r>
              <a:rPr lang="en-US" sz="2000" dirty="0">
                <a:latin typeface="Roboto" panose="02000000000000000000" pitchFamily="2" charset="0"/>
                <a:ea typeface="Roboto" panose="02000000000000000000" pitchFamily="2" charset="0"/>
              </a:rPr>
              <a:t>OR to another location you choose provided any additional cost will be your responsibility</a:t>
            </a:r>
          </a:p>
          <a:p>
            <a:pPr>
              <a:lnSpc>
                <a:spcPct val="100000"/>
              </a:lnSpc>
            </a:pPr>
            <a:r>
              <a:rPr lang="en-US" sz="2400" dirty="0">
                <a:latin typeface="Roboto" panose="02000000000000000000" pitchFamily="2" charset="0"/>
                <a:ea typeface="Roboto" panose="02000000000000000000" pitchFamily="2" charset="0"/>
              </a:rPr>
              <a:t>Our travel assistance provider will make arrangements for the transportation</a:t>
            </a:r>
          </a:p>
          <a:p>
            <a:pPr marL="0" indent="0">
              <a:lnSpc>
                <a:spcPct val="100000"/>
              </a:lnSpc>
              <a:buNone/>
            </a:pPr>
            <a:endParaRPr lang="en-US"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37086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343520-8B97-9F46-98CB-5BC1491DDE18}"/>
              </a:ext>
            </a:extLst>
          </p:cNvPr>
          <p:cNvSpPr txBox="1"/>
          <p:nvPr/>
        </p:nvSpPr>
        <p:spPr>
          <a:xfrm>
            <a:off x="2464697" y="675860"/>
            <a:ext cx="7262605"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RETURN OF YOUR PERSONAL AUTOMOBILE</a:t>
            </a:r>
          </a:p>
        </p:txBody>
      </p:sp>
      <p:sp>
        <p:nvSpPr>
          <p:cNvPr id="5" name="Content Placeholder 2">
            <a:extLst>
              <a:ext uri="{FF2B5EF4-FFF2-40B4-BE49-F238E27FC236}">
                <a16:creationId xmlns:a16="http://schemas.microsoft.com/office/drawing/2014/main" id="{2F85FADD-B144-2F4A-8197-304B821CD76D}"/>
              </a:ext>
            </a:extLst>
          </p:cNvPr>
          <p:cNvSpPr>
            <a:spLocks noGrp="1"/>
          </p:cNvSpPr>
          <p:nvPr>
            <p:ph idx="4294967295"/>
          </p:nvPr>
        </p:nvSpPr>
        <p:spPr>
          <a:xfrm>
            <a:off x="1613451" y="1488833"/>
            <a:ext cx="8943713" cy="2908783"/>
          </a:xfrm>
          <a:prstGeom prst="rect">
            <a:avLst/>
          </a:prstGeom>
        </p:spPr>
        <p:txBody>
          <a:bodyPr>
            <a:noAutofit/>
          </a:bodyPr>
          <a:lstStyle/>
          <a:p>
            <a:pPr marL="0" indent="0">
              <a:buNone/>
            </a:pPr>
            <a:r>
              <a:rPr lang="en-US" sz="2400" b="1" i="1" dirty="0">
                <a:solidFill>
                  <a:schemeClr val="tx2"/>
                </a:solidFill>
                <a:latin typeface="Roboto" panose="02000000000000000000" pitchFamily="2" charset="0"/>
                <a:ea typeface="Roboto" panose="02000000000000000000" pitchFamily="2" charset="0"/>
              </a:rPr>
              <a:t>continued</a:t>
            </a:r>
            <a:endParaRPr lang="en-US" sz="2400" dirty="0">
              <a:solidFill>
                <a:schemeClr val="tx2"/>
              </a:solidFill>
              <a:latin typeface="Roboto" panose="02000000000000000000" pitchFamily="2" charset="0"/>
              <a:ea typeface="Roboto" panose="02000000000000000000" pitchFamily="2" charset="0"/>
            </a:endParaRPr>
          </a:p>
          <a:p>
            <a:pPr>
              <a:lnSpc>
                <a:spcPct val="100000"/>
              </a:lnSpc>
            </a:pPr>
            <a:r>
              <a:rPr lang="en-US" sz="2400" dirty="0">
                <a:latin typeface="Roboto" panose="02000000000000000000" pitchFamily="2" charset="0"/>
              </a:rPr>
              <a:t>If you choose to have a friend or family member return your personal automobile, this benefit will pay to transport the driver to the personal automobile's location and for expenses incurred to transport</a:t>
            </a:r>
          </a:p>
          <a:p>
            <a:pPr lvl="1">
              <a:lnSpc>
                <a:spcPct val="100000"/>
              </a:lnSpc>
            </a:pPr>
            <a:r>
              <a:rPr lang="en-US" sz="2000" dirty="0">
                <a:latin typeface="Roboto" panose="02000000000000000000" pitchFamily="2" charset="0"/>
              </a:rPr>
              <a:t>Includes an additional $250 per day for travel expenses for 5 days</a:t>
            </a:r>
          </a:p>
          <a:p>
            <a:pPr lvl="1">
              <a:lnSpc>
                <a:spcPct val="100000"/>
              </a:lnSpc>
            </a:pPr>
            <a:r>
              <a:rPr lang="en-US" sz="2000" dirty="0">
                <a:latin typeface="Roboto" panose="02000000000000000000" pitchFamily="2" charset="0"/>
              </a:rPr>
              <a:t>Arrangements must be made by the travel assistance provider</a:t>
            </a:r>
          </a:p>
          <a:p>
            <a:pPr>
              <a:lnSpc>
                <a:spcPct val="100000"/>
              </a:lnSpc>
            </a:pPr>
            <a:r>
              <a:rPr lang="en-US" sz="2400" dirty="0">
                <a:latin typeface="Roboto" panose="02000000000000000000" pitchFamily="2" charset="0"/>
              </a:rPr>
              <a:t>This benefit is not available if your personal automobile is attached to your RV</a:t>
            </a:r>
            <a:endParaRPr lang="en-US" sz="2000" dirty="0">
              <a:latin typeface="Roboto" panose="02000000000000000000" pitchFamily="2" charset="0"/>
              <a:ea typeface="Roboto" panose="02000000000000000000" pitchFamily="2" charset="0"/>
            </a:endParaRPr>
          </a:p>
          <a:p>
            <a:pPr>
              <a:lnSpc>
                <a:spcPct val="100000"/>
              </a:lnSpc>
            </a:pPr>
            <a:endParaRPr lang="en-US" sz="2000" dirty="0">
              <a:latin typeface="Roboto" panose="02000000000000000000" pitchFamily="2" charset="0"/>
            </a:endParaRPr>
          </a:p>
          <a:p>
            <a:pPr>
              <a:lnSpc>
                <a:spcPct val="100000"/>
              </a:lnSpc>
            </a:pPr>
            <a:endParaRPr lang="en-US"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34727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343520-8B97-9F46-98CB-5BC1491DDE18}"/>
              </a:ext>
            </a:extLst>
          </p:cNvPr>
          <p:cNvSpPr txBox="1"/>
          <p:nvPr/>
        </p:nvSpPr>
        <p:spPr>
          <a:xfrm>
            <a:off x="4263472" y="685799"/>
            <a:ext cx="3665055"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RETURN OF PET</a:t>
            </a:r>
          </a:p>
        </p:txBody>
      </p:sp>
      <p:sp>
        <p:nvSpPr>
          <p:cNvPr id="5" name="Content Placeholder 2">
            <a:extLst>
              <a:ext uri="{FF2B5EF4-FFF2-40B4-BE49-F238E27FC236}">
                <a16:creationId xmlns:a16="http://schemas.microsoft.com/office/drawing/2014/main" id="{0BECAB3B-07FB-4745-A482-D2F06D0F6F99}"/>
              </a:ext>
            </a:extLst>
          </p:cNvPr>
          <p:cNvSpPr>
            <a:spLocks noGrp="1"/>
          </p:cNvSpPr>
          <p:nvPr>
            <p:ph idx="4294967295"/>
          </p:nvPr>
        </p:nvSpPr>
        <p:spPr>
          <a:xfrm>
            <a:off x="1613451" y="1742678"/>
            <a:ext cx="8908087" cy="3372644"/>
          </a:xfrm>
          <a:prstGeom prst="rect">
            <a:avLst/>
          </a:prstGeom>
        </p:spPr>
        <p:txBody>
          <a:bodyPr>
            <a:noAutofit/>
          </a:bodyPr>
          <a:lstStyle/>
          <a:p>
            <a:pPr>
              <a:lnSpc>
                <a:spcPct val="100000"/>
              </a:lnSpc>
            </a:pPr>
            <a:r>
              <a:rPr lang="en-US" sz="2400" dirty="0">
                <a:latin typeface="Roboto" panose="02000000000000000000" pitchFamily="2" charset="0"/>
                <a:ea typeface="Roboto" panose="02000000000000000000" pitchFamily="2" charset="0"/>
              </a:rPr>
              <a:t>If, as a result of your injury or sickness, you are unable to care for your cat or dog, this policy will pay to return the cat or dog to a designated caregiver</a:t>
            </a:r>
          </a:p>
          <a:p>
            <a:pPr>
              <a:lnSpc>
                <a:spcPct val="100000"/>
              </a:lnSpc>
            </a:pPr>
            <a:r>
              <a:rPr lang="en-US" sz="2400" dirty="0">
                <a:latin typeface="Roboto" panose="02000000000000000000" pitchFamily="2" charset="0"/>
                <a:ea typeface="Roboto" panose="02000000000000000000" pitchFamily="2" charset="0"/>
              </a:rPr>
              <a:t>Must have’s:</a:t>
            </a:r>
          </a:p>
          <a:p>
            <a:pPr marL="0" indent="0">
              <a:lnSpc>
                <a:spcPct val="100000"/>
              </a:lnSpc>
              <a:buNone/>
            </a:pPr>
            <a:r>
              <a:rPr lang="en-US" sz="2400" dirty="0">
                <a:latin typeface="Roboto" panose="02000000000000000000" pitchFamily="2" charset="0"/>
                <a:ea typeface="Roboto" panose="02000000000000000000" pitchFamily="2" charset="0"/>
              </a:rPr>
              <a:t>	– Current and up to date vaccinations </a:t>
            </a:r>
          </a:p>
          <a:p>
            <a:pPr marL="0" indent="0">
              <a:lnSpc>
                <a:spcPct val="100000"/>
              </a:lnSpc>
              <a:buNone/>
            </a:pPr>
            <a:r>
              <a:rPr lang="en-US" sz="2400" dirty="0">
                <a:latin typeface="Roboto" panose="02000000000000000000" pitchFamily="2" charset="0"/>
                <a:ea typeface="Roboto" panose="02000000000000000000" pitchFamily="2" charset="0"/>
              </a:rPr>
              <a:t>	– Proper carrier for the pet (your expense)</a:t>
            </a:r>
          </a:p>
          <a:p>
            <a:pPr>
              <a:lnSpc>
                <a:spcPct val="100000"/>
              </a:lnSpc>
            </a:pPr>
            <a:r>
              <a:rPr lang="en-US" sz="2400" dirty="0">
                <a:latin typeface="Roboto" panose="02000000000000000000" pitchFamily="2" charset="0"/>
                <a:ea typeface="Roboto" panose="02000000000000000000" pitchFamily="2" charset="0"/>
              </a:rPr>
              <a:t>$1,000 (Maximum benefit)</a:t>
            </a:r>
          </a:p>
        </p:txBody>
      </p:sp>
    </p:spTree>
    <p:extLst>
      <p:ext uri="{BB962C8B-B14F-4D97-AF65-F5344CB8AC3E}">
        <p14:creationId xmlns:p14="http://schemas.microsoft.com/office/powerpoint/2010/main" val="4132170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343520-8B97-9F46-98CB-5BC1491DDE18}"/>
              </a:ext>
            </a:extLst>
          </p:cNvPr>
          <p:cNvSpPr txBox="1"/>
          <p:nvPr/>
        </p:nvSpPr>
        <p:spPr>
          <a:xfrm>
            <a:off x="4263472" y="685799"/>
            <a:ext cx="3665055"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RETURN OF PET</a:t>
            </a:r>
          </a:p>
        </p:txBody>
      </p:sp>
      <p:sp>
        <p:nvSpPr>
          <p:cNvPr id="5" name="Content Placeholder 2">
            <a:extLst>
              <a:ext uri="{FF2B5EF4-FFF2-40B4-BE49-F238E27FC236}">
                <a16:creationId xmlns:a16="http://schemas.microsoft.com/office/drawing/2014/main" id="{0BECAB3B-07FB-4745-A482-D2F06D0F6F99}"/>
              </a:ext>
            </a:extLst>
          </p:cNvPr>
          <p:cNvSpPr>
            <a:spLocks noGrp="1"/>
          </p:cNvSpPr>
          <p:nvPr>
            <p:ph idx="4294967295"/>
          </p:nvPr>
        </p:nvSpPr>
        <p:spPr>
          <a:xfrm>
            <a:off x="1613451" y="1742678"/>
            <a:ext cx="8908087" cy="3372644"/>
          </a:xfrm>
          <a:prstGeom prst="rect">
            <a:avLst/>
          </a:prstGeom>
        </p:spPr>
        <p:txBody>
          <a:bodyPr>
            <a:noAutofit/>
          </a:bodyPr>
          <a:lstStyle/>
          <a:p>
            <a:pPr marL="0" indent="0">
              <a:lnSpc>
                <a:spcPct val="100000"/>
              </a:lnSpc>
              <a:buNone/>
            </a:pPr>
            <a:r>
              <a:rPr lang="en-US" sz="2400" b="1" i="1" dirty="0">
                <a:solidFill>
                  <a:schemeClr val="tx2"/>
                </a:solidFill>
                <a:latin typeface="Roboto" panose="02000000000000000000" pitchFamily="2" charset="0"/>
                <a:ea typeface="Roboto" panose="02000000000000000000" pitchFamily="2" charset="0"/>
              </a:rPr>
              <a:t>continued </a:t>
            </a:r>
          </a:p>
          <a:p>
            <a:pPr>
              <a:lnSpc>
                <a:spcPct val="100000"/>
              </a:lnSpc>
            </a:pPr>
            <a:r>
              <a:rPr lang="en-US" sz="2400" dirty="0">
                <a:latin typeface="Roboto" panose="02000000000000000000" pitchFamily="2" charset="0"/>
                <a:ea typeface="Roboto" panose="02000000000000000000" pitchFamily="2" charset="0"/>
              </a:rPr>
              <a:t>Pet boarding is $100 per day for </a:t>
            </a:r>
            <a:r>
              <a:rPr lang="en-US" sz="2400" dirty="0">
                <a:latin typeface="Roboto" panose="02000000000000000000" pitchFamily="2" charset="0"/>
              </a:rPr>
              <a:t>up to 10 days to a licensed kennel or cattery </a:t>
            </a:r>
            <a:endParaRPr lang="en-US" sz="2400" dirty="0">
              <a:latin typeface="Roboto" panose="02000000000000000000" pitchFamily="2" charset="0"/>
              <a:ea typeface="Roboto" panose="02000000000000000000" pitchFamily="2" charset="0"/>
            </a:endParaRPr>
          </a:p>
          <a:p>
            <a:pPr>
              <a:lnSpc>
                <a:spcPct val="100000"/>
              </a:lnSpc>
            </a:pPr>
            <a:r>
              <a:rPr lang="en-US" sz="2400" dirty="0">
                <a:latin typeface="Roboto" panose="02000000000000000000" pitchFamily="2" charset="0"/>
                <a:ea typeface="Roboto" panose="02000000000000000000" pitchFamily="2" charset="0"/>
              </a:rPr>
              <a:t>Our travel assistance provider must make these arrangements</a:t>
            </a:r>
          </a:p>
          <a:p>
            <a:pPr marL="0" indent="0">
              <a:lnSpc>
                <a:spcPct val="100000"/>
              </a:lnSpc>
              <a:buNone/>
            </a:pPr>
            <a:r>
              <a:rPr lang="en-US" sz="2400" dirty="0">
                <a:latin typeface="Roboto" panose="02000000000000000000" pitchFamily="2" charset="0"/>
              </a:rPr>
              <a:t> </a:t>
            </a:r>
            <a:endParaRPr lang="en-US" sz="2400" dirty="0">
              <a:latin typeface="Roboto" panose="02000000000000000000" pitchFamily="2" charset="0"/>
              <a:ea typeface="Roboto" panose="02000000000000000000" pitchFamily="2" charset="0"/>
            </a:endParaRPr>
          </a:p>
          <a:p>
            <a:pPr>
              <a:lnSpc>
                <a:spcPct val="100000"/>
              </a:lnSpc>
            </a:pPr>
            <a:endParaRPr lang="en-US"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93009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F186C6-0242-7B40-8421-EC74E0F33022}"/>
              </a:ext>
            </a:extLst>
          </p:cNvPr>
          <p:cNvSpPr>
            <a:spLocks noGrp="1"/>
          </p:cNvSpPr>
          <p:nvPr>
            <p:ph idx="4294967295"/>
          </p:nvPr>
        </p:nvSpPr>
        <p:spPr>
          <a:xfrm>
            <a:off x="1613451" y="1645920"/>
            <a:ext cx="9136711" cy="3427011"/>
          </a:xfrm>
          <a:prstGeom prst="rect">
            <a:avLst/>
          </a:prstGeom>
        </p:spPr>
        <p:txBody>
          <a:bodyPr>
            <a:noAutofit/>
          </a:bodyPr>
          <a:lstStyle/>
          <a:p>
            <a:pPr marL="0" indent="0">
              <a:lnSpc>
                <a:spcPct val="100000"/>
              </a:lnSpc>
              <a:spcAft>
                <a:spcPts val="1800"/>
              </a:spcAft>
              <a:buNone/>
            </a:pPr>
            <a:r>
              <a:rPr lang="en-US" sz="2400" b="1" dirty="0">
                <a:latin typeface="Roboto" panose="02000000000000000000" pitchFamily="2" charset="0"/>
              </a:rPr>
              <a:t>Chubb Travel Assistance Program </a:t>
            </a:r>
          </a:p>
          <a:p>
            <a:pPr marL="0" indent="0">
              <a:lnSpc>
                <a:spcPct val="100000"/>
              </a:lnSpc>
              <a:buNone/>
            </a:pPr>
            <a:r>
              <a:rPr lang="en-US" sz="2400" dirty="0">
                <a:latin typeface="Roboto" panose="02000000000000000000" pitchFamily="2" charset="0"/>
                <a:ea typeface="Roboto" panose="02000000000000000000" pitchFamily="2" charset="0"/>
              </a:rPr>
              <a:t>(877) 352-0785 </a:t>
            </a:r>
            <a:r>
              <a:rPr lang="en-US" sz="2400" i="1" dirty="0">
                <a:solidFill>
                  <a:schemeClr val="accent1"/>
                </a:solidFill>
                <a:latin typeface="Roboto" panose="02000000000000000000" pitchFamily="2" charset="0"/>
                <a:ea typeface="Roboto" panose="02000000000000000000" pitchFamily="2" charset="0"/>
              </a:rPr>
              <a:t>(Inside the USA)</a:t>
            </a:r>
            <a:endParaRPr lang="en-US" sz="2400" dirty="0">
              <a:solidFill>
                <a:schemeClr val="accent1"/>
              </a:solidFill>
              <a:latin typeface="Roboto" panose="02000000000000000000" pitchFamily="2" charset="0"/>
              <a:ea typeface="Roboto" panose="02000000000000000000" pitchFamily="2" charset="0"/>
            </a:endParaRPr>
          </a:p>
          <a:p>
            <a:pPr marL="0" indent="0">
              <a:lnSpc>
                <a:spcPct val="100000"/>
              </a:lnSpc>
              <a:buNone/>
            </a:pPr>
            <a:r>
              <a:rPr lang="en-US" sz="2400" dirty="0">
                <a:latin typeface="Roboto" panose="02000000000000000000" pitchFamily="2" charset="0"/>
                <a:ea typeface="Roboto" panose="02000000000000000000" pitchFamily="2" charset="0"/>
              </a:rPr>
              <a:t>(877) 350-3532 </a:t>
            </a:r>
            <a:r>
              <a:rPr lang="en-US" sz="2400" i="1" dirty="0">
                <a:solidFill>
                  <a:schemeClr val="accent1"/>
                </a:solidFill>
                <a:latin typeface="Roboto" panose="02000000000000000000" pitchFamily="2" charset="0"/>
                <a:ea typeface="Roboto" panose="02000000000000000000" pitchFamily="2" charset="0"/>
              </a:rPr>
              <a:t>(Canada)</a:t>
            </a:r>
          </a:p>
          <a:p>
            <a:pPr marL="0" indent="0">
              <a:lnSpc>
                <a:spcPct val="100000"/>
              </a:lnSpc>
              <a:buNone/>
            </a:pPr>
            <a:r>
              <a:rPr lang="en-US" sz="2400" dirty="0">
                <a:latin typeface="Roboto" panose="02000000000000000000" pitchFamily="2" charset="0"/>
              </a:rPr>
              <a:t>(202) 659-7803 </a:t>
            </a:r>
            <a:r>
              <a:rPr lang="en-US" sz="2400" i="1" dirty="0">
                <a:solidFill>
                  <a:schemeClr val="accent1"/>
                </a:solidFill>
                <a:latin typeface="Roboto" panose="02000000000000000000" pitchFamily="2" charset="0"/>
                <a:ea typeface="Roboto" panose="02000000000000000000" pitchFamily="2" charset="0"/>
              </a:rPr>
              <a:t>(Outside the USA – Call Collect)</a:t>
            </a:r>
          </a:p>
        </p:txBody>
      </p:sp>
      <p:sp>
        <p:nvSpPr>
          <p:cNvPr id="4" name="TextBox 3">
            <a:extLst>
              <a:ext uri="{FF2B5EF4-FFF2-40B4-BE49-F238E27FC236}">
                <a16:creationId xmlns:a16="http://schemas.microsoft.com/office/drawing/2014/main" id="{B6343520-8B97-9F46-98CB-5BC1491DDE18}"/>
              </a:ext>
            </a:extLst>
          </p:cNvPr>
          <p:cNvSpPr txBox="1"/>
          <p:nvPr/>
        </p:nvSpPr>
        <p:spPr>
          <a:xfrm>
            <a:off x="3724276" y="675860"/>
            <a:ext cx="4204252"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PROGRAM CONTACT INFO</a:t>
            </a:r>
          </a:p>
        </p:txBody>
      </p:sp>
      <p:sp>
        <p:nvSpPr>
          <p:cNvPr id="5" name="Content Placeholder 2">
            <a:extLst>
              <a:ext uri="{FF2B5EF4-FFF2-40B4-BE49-F238E27FC236}">
                <a16:creationId xmlns:a16="http://schemas.microsoft.com/office/drawing/2014/main" id="{4CDFEDC4-A391-2F45-9B8E-DBA8D2208B42}"/>
              </a:ext>
            </a:extLst>
          </p:cNvPr>
          <p:cNvSpPr txBox="1">
            <a:spLocks/>
          </p:cNvSpPr>
          <p:nvPr/>
        </p:nvSpPr>
        <p:spPr>
          <a:xfrm>
            <a:off x="1613452" y="4123943"/>
            <a:ext cx="8929580" cy="5669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i="1" dirty="0">
                <a:latin typeface="Roboto" panose="02000000000000000000" pitchFamily="2" charset="0"/>
              </a:rPr>
              <a:t>Our travel assistance provider has a local presence in 230 countries and territories</a:t>
            </a:r>
            <a:br>
              <a:rPr lang="en-US" sz="1600" i="1" dirty="0">
                <a:latin typeface="Roboto" panose="02000000000000000000" pitchFamily="2" charset="0"/>
              </a:rPr>
            </a:br>
            <a:r>
              <a:rPr lang="en-US" sz="1600" i="1" dirty="0">
                <a:latin typeface="Roboto" panose="02000000000000000000" pitchFamily="2" charset="0"/>
              </a:rPr>
              <a:t>worldwide with multilingual assistance coordinators and staff. </a:t>
            </a:r>
            <a:endParaRPr lang="en-US" sz="1600" i="1" dirty="0">
              <a:solidFill>
                <a:schemeClr val="bg1">
                  <a:lumMod val="50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01662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343520-8B97-9F46-98CB-5BC1491DDE18}"/>
              </a:ext>
            </a:extLst>
          </p:cNvPr>
          <p:cNvSpPr txBox="1"/>
          <p:nvPr/>
        </p:nvSpPr>
        <p:spPr>
          <a:xfrm>
            <a:off x="1369943" y="675860"/>
            <a:ext cx="9452113"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PRESCRIPTION MEDICATION &amp; GLASSES REPLACEMENT</a:t>
            </a:r>
          </a:p>
        </p:txBody>
      </p:sp>
      <p:sp>
        <p:nvSpPr>
          <p:cNvPr id="5" name="Content Placeholder 2">
            <a:extLst>
              <a:ext uri="{FF2B5EF4-FFF2-40B4-BE49-F238E27FC236}">
                <a16:creationId xmlns:a16="http://schemas.microsoft.com/office/drawing/2014/main" id="{51CEB27B-4BBE-1547-8D53-DF4324B345DA}"/>
              </a:ext>
            </a:extLst>
          </p:cNvPr>
          <p:cNvSpPr>
            <a:spLocks noGrp="1"/>
          </p:cNvSpPr>
          <p:nvPr>
            <p:ph idx="4294967295"/>
          </p:nvPr>
        </p:nvSpPr>
        <p:spPr>
          <a:xfrm>
            <a:off x="1613451" y="1447138"/>
            <a:ext cx="8967463" cy="3436254"/>
          </a:xfrm>
          <a:prstGeom prst="rect">
            <a:avLst/>
          </a:prstGeom>
        </p:spPr>
        <p:txBody>
          <a:bodyPr>
            <a:normAutofit/>
          </a:bodyPr>
          <a:lstStyle/>
          <a:p>
            <a:pPr>
              <a:lnSpc>
                <a:spcPct val="100000"/>
              </a:lnSpc>
            </a:pPr>
            <a:endParaRPr lang="en-US" sz="2400" dirty="0">
              <a:latin typeface="Roboto" panose="02000000000000000000" pitchFamily="2" charset="0"/>
              <a:ea typeface="Roboto" panose="02000000000000000000" pitchFamily="2" charset="0"/>
            </a:endParaRPr>
          </a:p>
          <a:p>
            <a:pPr>
              <a:lnSpc>
                <a:spcPct val="100000"/>
              </a:lnSpc>
            </a:pPr>
            <a:r>
              <a:rPr lang="en-US" sz="2400" dirty="0">
                <a:latin typeface="Roboto" panose="02000000000000000000" pitchFamily="2" charset="0"/>
                <a:ea typeface="Roboto" panose="02000000000000000000" pitchFamily="2" charset="0"/>
              </a:rPr>
              <a:t>In the event of misplaced, damaged, or lost medical prescription glasses or contact lenses while on a trip</a:t>
            </a:r>
          </a:p>
          <a:p>
            <a:pPr>
              <a:lnSpc>
                <a:spcPct val="100000"/>
              </a:lnSpc>
            </a:pPr>
            <a:r>
              <a:rPr lang="en-US" sz="2400" dirty="0">
                <a:latin typeface="Roboto" panose="02000000000000000000" pitchFamily="2" charset="0"/>
                <a:ea typeface="Roboto" panose="02000000000000000000" pitchFamily="2" charset="0"/>
              </a:rPr>
              <a:t>Our travel assistance provider will make arrangements</a:t>
            </a:r>
          </a:p>
          <a:p>
            <a:pPr>
              <a:lnSpc>
                <a:spcPct val="100000"/>
              </a:lnSpc>
            </a:pPr>
            <a:r>
              <a:rPr lang="en-US" sz="2400" dirty="0">
                <a:latin typeface="Roboto" panose="02000000000000000000" pitchFamily="2" charset="0"/>
                <a:ea typeface="Roboto" panose="02000000000000000000" pitchFamily="2" charset="0"/>
              </a:rPr>
              <a:t>Coverage: shipment only by overnight delivery</a:t>
            </a:r>
          </a:p>
          <a:p>
            <a:pPr>
              <a:lnSpc>
                <a:spcPct val="100000"/>
              </a:lnSpc>
            </a:pPr>
            <a:r>
              <a:rPr lang="en-US" sz="2400" dirty="0">
                <a:latin typeface="Roboto" panose="02000000000000000000" pitchFamily="2" charset="0"/>
                <a:ea typeface="Roboto" panose="02000000000000000000" pitchFamily="2" charset="0"/>
              </a:rPr>
              <a:t>$500 (maximum shipment cost) – Does not include the cost of the item/medication</a:t>
            </a:r>
          </a:p>
          <a:p>
            <a:pPr marL="0" indent="0">
              <a:lnSpc>
                <a:spcPct val="100000"/>
              </a:lnSpc>
              <a:buNone/>
            </a:pPr>
            <a:endParaRPr lang="en-US"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69232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343520-8B97-9F46-98CB-5BC1491DDE18}"/>
              </a:ext>
            </a:extLst>
          </p:cNvPr>
          <p:cNvSpPr txBox="1"/>
          <p:nvPr/>
        </p:nvSpPr>
        <p:spPr>
          <a:xfrm>
            <a:off x="3097924" y="675860"/>
            <a:ext cx="5628290"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DOMESTIC PARTNER - Benefits </a:t>
            </a:r>
          </a:p>
        </p:txBody>
      </p:sp>
      <p:sp>
        <p:nvSpPr>
          <p:cNvPr id="5" name="Content Placeholder 2">
            <a:extLst>
              <a:ext uri="{FF2B5EF4-FFF2-40B4-BE49-F238E27FC236}">
                <a16:creationId xmlns:a16="http://schemas.microsoft.com/office/drawing/2014/main" id="{B22D05E9-4163-E14F-992D-3B3832BA0251}"/>
              </a:ext>
            </a:extLst>
          </p:cNvPr>
          <p:cNvSpPr>
            <a:spLocks noGrp="1"/>
          </p:cNvSpPr>
          <p:nvPr>
            <p:ph idx="4294967295"/>
          </p:nvPr>
        </p:nvSpPr>
        <p:spPr>
          <a:xfrm>
            <a:off x="1613451" y="1336091"/>
            <a:ext cx="8971723" cy="3931631"/>
          </a:xfrm>
          <a:prstGeom prst="rect">
            <a:avLst/>
          </a:prstGeom>
        </p:spPr>
        <p:txBody>
          <a:bodyPr>
            <a:noAutofit/>
          </a:bodyPr>
          <a:lstStyle/>
          <a:p>
            <a:pPr>
              <a:lnSpc>
                <a:spcPct val="100000"/>
              </a:lnSpc>
            </a:pPr>
            <a:r>
              <a:rPr lang="en-US" sz="2000" dirty="0">
                <a:latin typeface="Roboto" panose="02000000000000000000" pitchFamily="2" charset="0"/>
                <a:ea typeface="Roboto" panose="02000000000000000000" pitchFamily="2" charset="0"/>
              </a:rPr>
              <a:t>A person designated in writing by FMCA member who is registered as Domestic Partner or legal equivalent under laws of the governing jurisdiction</a:t>
            </a:r>
            <a:endParaRPr lang="en-US" sz="2000" b="1" dirty="0">
              <a:latin typeface="Roboto" panose="02000000000000000000" pitchFamily="2" charset="0"/>
              <a:ea typeface="Roboto" panose="02000000000000000000" pitchFamily="2" charset="0"/>
            </a:endParaRPr>
          </a:p>
          <a:p>
            <a:pPr>
              <a:lnSpc>
                <a:spcPct val="100000"/>
              </a:lnSpc>
            </a:pPr>
            <a:r>
              <a:rPr lang="en-US" sz="2000" dirty="0">
                <a:latin typeface="Roboto" panose="02000000000000000000" pitchFamily="2" charset="0"/>
                <a:ea typeface="Roboto" panose="02000000000000000000" pitchFamily="2" charset="0"/>
              </a:rPr>
              <a:t>Not related by blood, and at least 18 years old</a:t>
            </a:r>
          </a:p>
          <a:p>
            <a:pPr>
              <a:lnSpc>
                <a:spcPct val="100000"/>
              </a:lnSpc>
            </a:pPr>
            <a:r>
              <a:rPr lang="en-US" sz="2000" dirty="0">
                <a:latin typeface="Roboto" panose="02000000000000000000" pitchFamily="2" charset="0"/>
                <a:ea typeface="Roboto" panose="02000000000000000000" pitchFamily="2" charset="0"/>
              </a:rPr>
              <a:t>Lived with the FMCA member for at least 6 consecutive months prior to date of accident </a:t>
            </a:r>
          </a:p>
          <a:p>
            <a:pPr>
              <a:lnSpc>
                <a:spcPct val="100000"/>
              </a:lnSpc>
            </a:pPr>
            <a:r>
              <a:rPr lang="en-US" sz="2000" dirty="0">
                <a:latin typeface="Roboto" panose="02000000000000000000" pitchFamily="2" charset="0"/>
                <a:ea typeface="Roboto" panose="02000000000000000000" pitchFamily="2" charset="0"/>
              </a:rPr>
              <a:t>Not legally married or separated</a:t>
            </a:r>
          </a:p>
          <a:p>
            <a:pPr>
              <a:lnSpc>
                <a:spcPct val="100000"/>
              </a:lnSpc>
            </a:pPr>
            <a:r>
              <a:rPr lang="en-US" sz="2000" dirty="0">
                <a:latin typeface="Roboto" panose="02000000000000000000" pitchFamily="2" charset="0"/>
                <a:ea typeface="Roboto" panose="02000000000000000000" pitchFamily="2" charset="0"/>
              </a:rPr>
              <a:t>Have at least (2) of the following financial arrangement with </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the FMCA member: joint mortgage/lease; joint bank account; </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joint ownership of RV or motor vehicle; joint credit card account</a:t>
            </a:r>
          </a:p>
        </p:txBody>
      </p:sp>
    </p:spTree>
    <p:extLst>
      <p:ext uri="{BB962C8B-B14F-4D97-AF65-F5344CB8AC3E}">
        <p14:creationId xmlns:p14="http://schemas.microsoft.com/office/powerpoint/2010/main" val="3402601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343520-8B97-9F46-98CB-5BC1491DDE18}"/>
              </a:ext>
            </a:extLst>
          </p:cNvPr>
          <p:cNvSpPr txBox="1"/>
          <p:nvPr/>
        </p:nvSpPr>
        <p:spPr>
          <a:xfrm>
            <a:off x="1610139" y="675860"/>
            <a:ext cx="8971722"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IMMEDIATE FAMILY MEMBERS TRAVELING </a:t>
            </a:r>
            <a:r>
              <a:rPr lang="en-US" sz="2700" b="1" u="sng" dirty="0">
                <a:solidFill>
                  <a:schemeClr val="bg1"/>
                </a:solidFill>
                <a:latin typeface="Zilla Slab SemiBold" pitchFamily="2" charset="77"/>
                <a:ea typeface="Zilla Slab SemiBold" pitchFamily="2" charset="77"/>
              </a:rPr>
              <a:t>WITH YOU</a:t>
            </a:r>
          </a:p>
        </p:txBody>
      </p:sp>
      <p:sp>
        <p:nvSpPr>
          <p:cNvPr id="5" name="Content Placeholder 2">
            <a:extLst>
              <a:ext uri="{FF2B5EF4-FFF2-40B4-BE49-F238E27FC236}">
                <a16:creationId xmlns:a16="http://schemas.microsoft.com/office/drawing/2014/main" id="{EEE7164A-7F89-5041-B0F3-A91874EFEB0D}"/>
              </a:ext>
            </a:extLst>
          </p:cNvPr>
          <p:cNvSpPr>
            <a:spLocks noGrp="1"/>
          </p:cNvSpPr>
          <p:nvPr>
            <p:ph idx="4294967295"/>
          </p:nvPr>
        </p:nvSpPr>
        <p:spPr>
          <a:xfrm>
            <a:off x="1610139" y="1335819"/>
            <a:ext cx="9229311" cy="3590660"/>
          </a:xfrm>
          <a:prstGeom prst="rect">
            <a:avLst/>
          </a:prstGeom>
        </p:spPr>
        <p:txBody>
          <a:bodyPr>
            <a:noAutofit/>
          </a:bodyPr>
          <a:lstStyle/>
          <a:p>
            <a:pPr>
              <a:lnSpc>
                <a:spcPct val="100000"/>
              </a:lnSpc>
            </a:pPr>
            <a:r>
              <a:rPr lang="en-US" sz="2400" dirty="0">
                <a:latin typeface="Roboto" panose="02000000000000000000" pitchFamily="2" charset="0"/>
                <a:ea typeface="Roboto" panose="02000000000000000000" pitchFamily="2" charset="0"/>
              </a:rPr>
              <a:t>Spouse or domestic partner</a:t>
            </a:r>
          </a:p>
          <a:p>
            <a:pPr>
              <a:lnSpc>
                <a:spcPct val="100000"/>
              </a:lnSpc>
            </a:pPr>
            <a:r>
              <a:rPr lang="en-US" sz="2400" dirty="0">
                <a:latin typeface="Roboto" panose="02000000000000000000" pitchFamily="2" charset="0"/>
                <a:ea typeface="Roboto" panose="02000000000000000000" pitchFamily="2" charset="0"/>
              </a:rPr>
              <a:t>Dependent children (including adopted children or stepchildren)</a:t>
            </a:r>
          </a:p>
          <a:p>
            <a:pPr>
              <a:lnSpc>
                <a:spcPct val="100000"/>
              </a:lnSpc>
            </a:pPr>
            <a:r>
              <a:rPr lang="en-US" sz="2400" dirty="0">
                <a:latin typeface="Roboto" panose="02000000000000000000" pitchFamily="2" charset="0"/>
                <a:ea typeface="Roboto" panose="02000000000000000000" pitchFamily="2" charset="0"/>
              </a:rPr>
              <a:t>Legal guardians or wards</a:t>
            </a:r>
          </a:p>
          <a:p>
            <a:pPr>
              <a:lnSpc>
                <a:spcPct val="100000"/>
              </a:lnSpc>
            </a:pPr>
            <a:r>
              <a:rPr lang="en-US" sz="2400" dirty="0">
                <a:latin typeface="Roboto" panose="02000000000000000000" pitchFamily="2" charset="0"/>
                <a:ea typeface="Roboto" panose="02000000000000000000" pitchFamily="2" charset="0"/>
              </a:rPr>
              <a:t>Siblings or siblings-in-law</a:t>
            </a:r>
          </a:p>
          <a:p>
            <a:pPr>
              <a:lnSpc>
                <a:spcPct val="100000"/>
              </a:lnSpc>
            </a:pPr>
            <a:r>
              <a:rPr lang="en-US" sz="2400" dirty="0">
                <a:latin typeface="Roboto" panose="02000000000000000000" pitchFamily="2" charset="0"/>
                <a:ea typeface="Roboto" panose="02000000000000000000" pitchFamily="2" charset="0"/>
              </a:rPr>
              <a:t>Parents or parents-in-law</a:t>
            </a:r>
          </a:p>
          <a:p>
            <a:pPr>
              <a:lnSpc>
                <a:spcPct val="100000"/>
              </a:lnSpc>
            </a:pPr>
            <a:r>
              <a:rPr lang="en-US" sz="2400" dirty="0">
                <a:latin typeface="Roboto" panose="02000000000000000000" pitchFamily="2" charset="0"/>
                <a:ea typeface="Roboto" panose="02000000000000000000" pitchFamily="2" charset="0"/>
              </a:rPr>
              <a:t>Grandparents or grandchildren</a:t>
            </a:r>
          </a:p>
          <a:p>
            <a:pPr>
              <a:lnSpc>
                <a:spcPct val="100000"/>
              </a:lnSpc>
            </a:pPr>
            <a:r>
              <a:rPr lang="en-US" sz="2400" dirty="0">
                <a:latin typeface="Roboto" panose="02000000000000000000" pitchFamily="2" charset="0"/>
                <a:ea typeface="Roboto" panose="02000000000000000000" pitchFamily="2" charset="0"/>
              </a:rPr>
              <a:t>Aunts or uncles</a:t>
            </a:r>
          </a:p>
          <a:p>
            <a:pPr>
              <a:lnSpc>
                <a:spcPct val="100000"/>
              </a:lnSpc>
            </a:pPr>
            <a:r>
              <a:rPr lang="en-US" sz="2400" dirty="0">
                <a:latin typeface="Roboto" panose="02000000000000000000" pitchFamily="2" charset="0"/>
                <a:ea typeface="Roboto" panose="02000000000000000000" pitchFamily="2" charset="0"/>
              </a:rPr>
              <a:t>Nieces and nephews</a:t>
            </a:r>
          </a:p>
        </p:txBody>
      </p:sp>
    </p:spTree>
    <p:extLst>
      <p:ext uri="{BB962C8B-B14F-4D97-AF65-F5344CB8AC3E}">
        <p14:creationId xmlns:p14="http://schemas.microsoft.com/office/powerpoint/2010/main" val="2106281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343520-8B97-9F46-98CB-5BC1491DDE18}"/>
              </a:ext>
            </a:extLst>
          </p:cNvPr>
          <p:cNvSpPr txBox="1"/>
          <p:nvPr/>
        </p:nvSpPr>
        <p:spPr>
          <a:xfrm>
            <a:off x="4263472" y="675860"/>
            <a:ext cx="3665055"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NOT COVERED</a:t>
            </a:r>
          </a:p>
        </p:txBody>
      </p:sp>
      <p:sp>
        <p:nvSpPr>
          <p:cNvPr id="5" name="Content Placeholder 2">
            <a:extLst>
              <a:ext uri="{FF2B5EF4-FFF2-40B4-BE49-F238E27FC236}">
                <a16:creationId xmlns:a16="http://schemas.microsoft.com/office/drawing/2014/main" id="{67EC9161-D3C0-9949-AA21-B5FE4B055953}"/>
              </a:ext>
            </a:extLst>
          </p:cNvPr>
          <p:cNvSpPr>
            <a:spLocks noGrp="1"/>
          </p:cNvSpPr>
          <p:nvPr>
            <p:ph idx="4294967295"/>
          </p:nvPr>
        </p:nvSpPr>
        <p:spPr>
          <a:xfrm>
            <a:off x="1613451" y="1510748"/>
            <a:ext cx="8991214" cy="3372643"/>
          </a:xfrm>
          <a:prstGeom prst="rect">
            <a:avLst/>
          </a:prstGeom>
        </p:spPr>
        <p:txBody>
          <a:bodyPr>
            <a:noAutofit/>
          </a:bodyPr>
          <a:lstStyle/>
          <a:p>
            <a:pPr>
              <a:lnSpc>
                <a:spcPct val="100000"/>
              </a:lnSpc>
            </a:pPr>
            <a:r>
              <a:rPr lang="en-US" sz="2000" dirty="0">
                <a:latin typeface="Roboto" panose="02000000000000000000" pitchFamily="2" charset="0"/>
              </a:rPr>
              <a:t>Benefits are not available under this policy for claims caused by or resulting from, directly or indirectly:</a:t>
            </a:r>
          </a:p>
          <a:p>
            <a:pPr lvl="1">
              <a:lnSpc>
                <a:spcPct val="100000"/>
              </a:lnSpc>
              <a:buFont typeface="Roboto" panose="02000000000000000000" pitchFamily="2" charset="0"/>
              <a:buChar char="−"/>
            </a:pPr>
            <a:r>
              <a:rPr lang="en-US" sz="1800" dirty="0">
                <a:latin typeface="Roboto" panose="02000000000000000000" pitchFamily="2" charset="0"/>
              </a:rPr>
              <a:t>Disease or illness unless otherwise noted in the policy (this is an </a:t>
            </a:r>
            <a:r>
              <a:rPr lang="en-US" sz="1800" b="1" dirty="0">
                <a:latin typeface="Roboto" panose="02000000000000000000" pitchFamily="2" charset="0"/>
              </a:rPr>
              <a:t>Accident</a:t>
            </a:r>
            <a:r>
              <a:rPr lang="en-US" sz="1800" dirty="0">
                <a:latin typeface="Roboto" panose="02000000000000000000" pitchFamily="2" charset="0"/>
              </a:rPr>
              <a:t> Policy, not a </a:t>
            </a:r>
            <a:r>
              <a:rPr lang="en-US" sz="1800" b="1" dirty="0">
                <a:latin typeface="Roboto" panose="02000000000000000000" pitchFamily="2" charset="0"/>
              </a:rPr>
              <a:t>Medical</a:t>
            </a:r>
            <a:r>
              <a:rPr lang="en-US" sz="1800" dirty="0">
                <a:latin typeface="Roboto" panose="02000000000000000000" pitchFamily="2" charset="0"/>
              </a:rPr>
              <a:t> Policy)</a:t>
            </a:r>
          </a:p>
          <a:p>
            <a:pPr lvl="2">
              <a:lnSpc>
                <a:spcPct val="100000"/>
              </a:lnSpc>
              <a:buFont typeface="Courier New" panose="02070309020205020404" pitchFamily="49" charset="0"/>
              <a:buChar char="o"/>
            </a:pPr>
            <a:r>
              <a:rPr lang="en-US" sz="1800" dirty="0">
                <a:latin typeface="Roboto" panose="02000000000000000000" pitchFamily="2" charset="0"/>
              </a:rPr>
              <a:t>Some benefits avoid this exclusion </a:t>
            </a:r>
          </a:p>
          <a:p>
            <a:pPr lvl="1">
              <a:lnSpc>
                <a:spcPct val="100000"/>
              </a:lnSpc>
              <a:buFont typeface="Roboto" panose="02000000000000000000" pitchFamily="2" charset="0"/>
              <a:buChar char="−"/>
            </a:pPr>
            <a:r>
              <a:rPr lang="en-US" sz="1800" dirty="0">
                <a:latin typeface="Roboto" panose="02000000000000000000" pitchFamily="2" charset="0"/>
                <a:ea typeface="Roboto" panose="02000000000000000000" pitchFamily="2" charset="0"/>
              </a:rPr>
              <a:t>Epidemic or </a:t>
            </a:r>
            <a:r>
              <a:rPr lang="en-US" sz="1800" dirty="0">
                <a:latin typeface="Roboto" panose="02000000000000000000" pitchFamily="2" charset="0"/>
              </a:rPr>
              <a:t>pandemic (as defined by the World Health Organization)</a:t>
            </a:r>
          </a:p>
          <a:p>
            <a:pPr lvl="2">
              <a:lnSpc>
                <a:spcPct val="100000"/>
              </a:lnSpc>
              <a:buFont typeface="Courier New" panose="02070309020205020404" pitchFamily="49" charset="0"/>
              <a:buChar char="o"/>
            </a:pPr>
            <a:r>
              <a:rPr lang="en-US" sz="1800" dirty="0">
                <a:latin typeface="Roboto" panose="02000000000000000000" pitchFamily="2" charset="0"/>
              </a:rPr>
              <a:t>This exclusion affects </a:t>
            </a:r>
            <a:r>
              <a:rPr lang="en-US" sz="1800" b="1" dirty="0">
                <a:latin typeface="Roboto" panose="02000000000000000000" pitchFamily="2" charset="0"/>
              </a:rPr>
              <a:t>all</a:t>
            </a:r>
            <a:r>
              <a:rPr lang="en-US" sz="1800" dirty="0">
                <a:latin typeface="Roboto" panose="02000000000000000000" pitchFamily="2" charset="0"/>
              </a:rPr>
              <a:t> benefits  </a:t>
            </a:r>
            <a:endParaRPr lang="en-US" sz="1800" dirty="0">
              <a:latin typeface="Roboto" panose="02000000000000000000" pitchFamily="2" charset="0"/>
              <a:ea typeface="Roboto" panose="02000000000000000000" pitchFamily="2" charset="0"/>
            </a:endParaRPr>
          </a:p>
          <a:p>
            <a:pPr lvl="1">
              <a:lnSpc>
                <a:spcPct val="100000"/>
              </a:lnSpc>
              <a:buFont typeface="Roboto" panose="02000000000000000000" pitchFamily="2" charset="0"/>
              <a:buChar char="−"/>
            </a:pPr>
            <a:r>
              <a:rPr lang="en-US" sz="1800" dirty="0">
                <a:latin typeface="Roboto" panose="02000000000000000000" pitchFamily="2" charset="0"/>
                <a:ea typeface="Roboto" panose="02000000000000000000" pitchFamily="2" charset="0"/>
              </a:rPr>
              <a:t>The insured's commission or attempted commission of an illegal act including a felony</a:t>
            </a:r>
          </a:p>
          <a:p>
            <a:pPr lvl="1">
              <a:lnSpc>
                <a:spcPct val="100000"/>
              </a:lnSpc>
              <a:buFont typeface="Roboto" panose="02000000000000000000" pitchFamily="2" charset="0"/>
              <a:buChar char="−"/>
            </a:pPr>
            <a:r>
              <a:rPr lang="en-US" sz="1800" dirty="0">
                <a:latin typeface="Roboto" panose="02000000000000000000" pitchFamily="2" charset="0"/>
                <a:ea typeface="Roboto" panose="02000000000000000000" pitchFamily="2" charset="0"/>
              </a:rPr>
              <a:t>Any occurrence while the insured is incarcerated</a:t>
            </a:r>
          </a:p>
          <a:p>
            <a:pPr lvl="1">
              <a:lnSpc>
                <a:spcPct val="100000"/>
              </a:lnSpc>
              <a:buFont typeface="Roboto" panose="02000000000000000000" pitchFamily="2" charset="0"/>
              <a:buChar char="−"/>
            </a:pPr>
            <a:r>
              <a:rPr lang="en-US" sz="1800" dirty="0">
                <a:latin typeface="Roboto" panose="02000000000000000000" pitchFamily="2" charset="0"/>
                <a:ea typeface="Roboto" panose="02000000000000000000" pitchFamily="2" charset="0"/>
              </a:rPr>
              <a:t>The insured being intoxicated</a:t>
            </a:r>
          </a:p>
        </p:txBody>
      </p:sp>
    </p:spTree>
    <p:extLst>
      <p:ext uri="{BB962C8B-B14F-4D97-AF65-F5344CB8AC3E}">
        <p14:creationId xmlns:p14="http://schemas.microsoft.com/office/powerpoint/2010/main" val="2101383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969FB6-B523-7348-918B-57DBE981D850}"/>
              </a:ext>
            </a:extLst>
          </p:cNvPr>
          <p:cNvSpPr txBox="1"/>
          <p:nvPr/>
        </p:nvSpPr>
        <p:spPr>
          <a:xfrm>
            <a:off x="4263472" y="675860"/>
            <a:ext cx="3665055"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NOT COVERED</a:t>
            </a:r>
          </a:p>
        </p:txBody>
      </p:sp>
      <p:sp>
        <p:nvSpPr>
          <p:cNvPr id="9" name="Content Placeholder 2">
            <a:extLst>
              <a:ext uri="{FF2B5EF4-FFF2-40B4-BE49-F238E27FC236}">
                <a16:creationId xmlns:a16="http://schemas.microsoft.com/office/drawing/2014/main" id="{B37F211F-E5BD-7B41-8096-2C86FC4204F6}"/>
              </a:ext>
            </a:extLst>
          </p:cNvPr>
          <p:cNvSpPr txBox="1">
            <a:spLocks/>
          </p:cNvSpPr>
          <p:nvPr/>
        </p:nvSpPr>
        <p:spPr>
          <a:xfrm>
            <a:off x="1613451" y="1183691"/>
            <a:ext cx="8955588" cy="38633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i="1" dirty="0">
                <a:solidFill>
                  <a:schemeClr val="tx2"/>
                </a:solidFill>
                <a:latin typeface="Roboto" panose="02000000000000000000" pitchFamily="2" charset="0"/>
                <a:ea typeface="Roboto" panose="02000000000000000000" pitchFamily="2" charset="0"/>
                <a:cs typeface="Roboto" panose="02000000000000000000" pitchFamily="2" charset="0"/>
              </a:rPr>
              <a:t>continued</a:t>
            </a:r>
            <a:endParaRPr lang="en-US" sz="24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a:lnSpc>
                <a:spcPct val="100000"/>
              </a:lnSpc>
            </a:pPr>
            <a:r>
              <a:rPr lang="en-US" sz="1600" dirty="0">
                <a:latin typeface="Roboto" panose="02000000000000000000" pitchFamily="2" charset="0"/>
                <a:ea typeface="Roboto" panose="02000000000000000000" pitchFamily="2" charset="0"/>
              </a:rPr>
              <a:t>The insured being under the influence of a narcotic or other controlled substance at the time of the accident (unless prescribed by a Physician)</a:t>
            </a:r>
          </a:p>
          <a:p>
            <a:pPr>
              <a:lnSpc>
                <a:spcPct val="100000"/>
              </a:lnSpc>
            </a:pPr>
            <a:r>
              <a:rPr lang="en-US" sz="1600" dirty="0">
                <a:latin typeface="Roboto" panose="02000000000000000000" pitchFamily="2" charset="0"/>
                <a:ea typeface="Roboto" panose="02000000000000000000" pitchFamily="2" charset="0"/>
              </a:rPr>
              <a:t>Participation in a motorized vehicular race or speed contest </a:t>
            </a:r>
          </a:p>
          <a:p>
            <a:pPr>
              <a:lnSpc>
                <a:spcPct val="100000"/>
              </a:lnSpc>
            </a:pPr>
            <a:r>
              <a:rPr lang="en-US" sz="1600" dirty="0">
                <a:latin typeface="Roboto" panose="02000000000000000000" pitchFamily="2" charset="0"/>
                <a:ea typeface="Roboto" panose="02000000000000000000" pitchFamily="2" charset="0"/>
              </a:rPr>
              <a:t>Participating in military action while in active military service with the armed forces of any country </a:t>
            </a:r>
            <a:r>
              <a:rPr lang="en-US" sz="1600" dirty="0">
                <a:latin typeface="Roboto" panose="02000000000000000000" pitchFamily="2" charset="0"/>
                <a:ea typeface="Roboto" panose="02000000000000000000" pitchFamily="2" charset="0"/>
                <a:cs typeface="Roboto" panose="02000000000000000000" pitchFamily="2" charset="0"/>
              </a:rPr>
              <a:t>or established </a:t>
            </a:r>
            <a:r>
              <a:rPr lang="en-US" sz="1600" dirty="0">
                <a:latin typeface="Roboto" panose="02000000000000000000" pitchFamily="2" charset="0"/>
                <a:ea typeface="Roboto" panose="02000000000000000000" pitchFamily="2" charset="0"/>
              </a:rPr>
              <a:t>international authority(However, this exclusion does not apply to the first sixty (60) consecutive days of active military service with the armed forces of any country or established international authority.)</a:t>
            </a:r>
          </a:p>
          <a:p>
            <a:pPr>
              <a:lnSpc>
                <a:spcPct val="100000"/>
              </a:lnSpc>
            </a:pPr>
            <a:r>
              <a:rPr lang="en-US" sz="1600" dirty="0">
                <a:latin typeface="Roboto" panose="02000000000000000000" pitchFamily="2" charset="0"/>
                <a:ea typeface="Roboto" panose="02000000000000000000" pitchFamily="2" charset="0"/>
              </a:rPr>
              <a:t>The insured's suicide or attempted suicide </a:t>
            </a:r>
          </a:p>
          <a:p>
            <a:pPr>
              <a:lnSpc>
                <a:spcPct val="100000"/>
              </a:lnSpc>
            </a:pPr>
            <a:r>
              <a:rPr lang="en-US" sz="1600" dirty="0">
                <a:latin typeface="Roboto" panose="02000000000000000000" pitchFamily="2" charset="0"/>
                <a:ea typeface="Roboto" panose="02000000000000000000" pitchFamily="2" charset="0"/>
              </a:rPr>
              <a:t>If coverage or making payment is prohibited by any type of travel restrictions, trade restrictions, economic sanctions, or embargos imposed by the U.S. Government</a:t>
            </a:r>
          </a:p>
          <a:p>
            <a:pPr>
              <a:lnSpc>
                <a:spcPct val="100000"/>
              </a:lnSpc>
            </a:pPr>
            <a:r>
              <a:rPr lang="en-US" sz="1600" dirty="0">
                <a:latin typeface="Roboto" panose="02000000000000000000" pitchFamily="2" charset="0"/>
                <a:ea typeface="Roboto" panose="02000000000000000000" pitchFamily="2" charset="0"/>
              </a:rPr>
              <a:t>A declared or undeclared war</a:t>
            </a:r>
          </a:p>
        </p:txBody>
      </p:sp>
    </p:spTree>
    <p:extLst>
      <p:ext uri="{BB962C8B-B14F-4D97-AF65-F5344CB8AC3E}">
        <p14:creationId xmlns:p14="http://schemas.microsoft.com/office/powerpoint/2010/main" val="4226096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343520-8B97-9F46-98CB-5BC1491DDE18}"/>
              </a:ext>
            </a:extLst>
          </p:cNvPr>
          <p:cNvSpPr txBox="1"/>
          <p:nvPr/>
        </p:nvSpPr>
        <p:spPr>
          <a:xfrm>
            <a:off x="4263472" y="675860"/>
            <a:ext cx="3665055"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RECOMMENDATION</a:t>
            </a:r>
          </a:p>
        </p:txBody>
      </p:sp>
      <p:sp>
        <p:nvSpPr>
          <p:cNvPr id="5" name="Content Placeholder 2">
            <a:extLst>
              <a:ext uri="{FF2B5EF4-FFF2-40B4-BE49-F238E27FC236}">
                <a16:creationId xmlns:a16="http://schemas.microsoft.com/office/drawing/2014/main" id="{9ED2ABBE-BAFF-C64F-885B-B16755058CC8}"/>
              </a:ext>
            </a:extLst>
          </p:cNvPr>
          <p:cNvSpPr txBox="1">
            <a:spLocks/>
          </p:cNvSpPr>
          <p:nvPr/>
        </p:nvSpPr>
        <p:spPr>
          <a:xfrm>
            <a:off x="1613451" y="1439186"/>
            <a:ext cx="8266045" cy="344420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dirty="0">
                <a:latin typeface="Roboto" panose="02000000000000000000" pitchFamily="2" charset="0"/>
                <a:ea typeface="Roboto" panose="02000000000000000000" pitchFamily="2" charset="0"/>
              </a:rPr>
              <a:t>Family members that will receive the ER phone call, they should have: </a:t>
            </a:r>
          </a:p>
          <a:p>
            <a:pPr marL="0" indent="0">
              <a:lnSpc>
                <a:spcPct val="100000"/>
              </a:lnSpc>
              <a:buNone/>
            </a:pPr>
            <a:r>
              <a:rPr lang="en-US" sz="2400" dirty="0">
                <a:latin typeface="Roboto" panose="02000000000000000000" pitchFamily="2" charset="0"/>
                <a:ea typeface="Roboto" panose="02000000000000000000" pitchFamily="2" charset="0"/>
              </a:rPr>
              <a:t>	– Travel assistance provider </a:t>
            </a:r>
            <a:r>
              <a:rPr lang="en-US" sz="2400" dirty="0">
                <a:latin typeface="Roboto" panose="02000000000000000000" pitchFamily="2" charset="0"/>
              </a:rPr>
              <a:t>phone numbers </a:t>
            </a:r>
            <a:endParaRPr lang="en-US" sz="2400" dirty="0">
              <a:latin typeface="Roboto" panose="02000000000000000000" pitchFamily="2" charset="0"/>
              <a:ea typeface="Roboto" panose="02000000000000000000" pitchFamily="2" charset="0"/>
            </a:endParaRPr>
          </a:p>
          <a:p>
            <a:pPr marL="0" indent="0">
              <a:lnSpc>
                <a:spcPct val="100000"/>
              </a:lnSpc>
              <a:buNone/>
            </a:pPr>
            <a:r>
              <a:rPr lang="en-US" sz="2400" dirty="0">
                <a:latin typeface="Roboto" panose="02000000000000000000" pitchFamily="2" charset="0"/>
                <a:ea typeface="Roboto" panose="02000000000000000000" pitchFamily="2" charset="0"/>
              </a:rPr>
              <a:t>	– Home and cell phone numbers</a:t>
            </a:r>
          </a:p>
          <a:p>
            <a:pPr>
              <a:lnSpc>
                <a:spcPct val="100000"/>
              </a:lnSpc>
            </a:pPr>
            <a:r>
              <a:rPr lang="en-US" sz="2400" b="1" dirty="0">
                <a:solidFill>
                  <a:srgbClr val="C00000"/>
                </a:solidFill>
                <a:latin typeface="Roboto" panose="02000000000000000000" pitchFamily="2" charset="0"/>
                <a:ea typeface="Roboto" panose="02000000000000000000" pitchFamily="2" charset="0"/>
              </a:rPr>
              <a:t>“In case of emergency” </a:t>
            </a:r>
            <a:r>
              <a:rPr lang="en-US" sz="2400" dirty="0">
                <a:latin typeface="Roboto" panose="02000000000000000000" pitchFamily="2" charset="0"/>
                <a:ea typeface="Roboto" panose="02000000000000000000" pitchFamily="2" charset="0"/>
              </a:rPr>
              <a:t>location in your own cell phone</a:t>
            </a:r>
          </a:p>
          <a:p>
            <a:pPr>
              <a:lnSpc>
                <a:spcPct val="100000"/>
              </a:lnSpc>
            </a:pPr>
            <a:r>
              <a:rPr lang="en-US" sz="2400" dirty="0">
                <a:latin typeface="Roboto" panose="02000000000000000000" pitchFamily="2" charset="0"/>
                <a:ea typeface="Roboto" panose="02000000000000000000" pitchFamily="2" charset="0"/>
              </a:rPr>
              <a:t>Take a picture of the Chubb FMCA Phone numbers on your cell phone and know your “F Number” for making a claim</a:t>
            </a:r>
          </a:p>
          <a:p>
            <a:pPr marL="0" indent="0">
              <a:lnSpc>
                <a:spcPct val="100000"/>
              </a:lnSpc>
              <a:buNone/>
            </a:pPr>
            <a:endParaRPr lang="en-US" sz="2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30446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343520-8B97-9F46-98CB-5BC1491DDE18}"/>
              </a:ext>
            </a:extLst>
          </p:cNvPr>
          <p:cNvSpPr txBox="1"/>
          <p:nvPr/>
        </p:nvSpPr>
        <p:spPr>
          <a:xfrm>
            <a:off x="2769326" y="675860"/>
            <a:ext cx="6400800"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WHERE CAN I FIND INFORMATION?</a:t>
            </a:r>
          </a:p>
        </p:txBody>
      </p:sp>
      <p:sp>
        <p:nvSpPr>
          <p:cNvPr id="5" name="Content Placeholder 2">
            <a:extLst>
              <a:ext uri="{FF2B5EF4-FFF2-40B4-BE49-F238E27FC236}">
                <a16:creationId xmlns:a16="http://schemas.microsoft.com/office/drawing/2014/main" id="{9ED2ABBE-BAFF-C64F-885B-B16755058CC8}"/>
              </a:ext>
            </a:extLst>
          </p:cNvPr>
          <p:cNvSpPr txBox="1">
            <a:spLocks/>
          </p:cNvSpPr>
          <p:nvPr/>
        </p:nvSpPr>
        <p:spPr>
          <a:xfrm>
            <a:off x="1613451" y="1455089"/>
            <a:ext cx="8266045" cy="342830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500" b="1" u="sng" dirty="0">
                <a:solidFill>
                  <a:schemeClr val="bg2"/>
                </a:solidFill>
                <a:latin typeface="Roboto" panose="02000000000000000000" pitchFamily="2" charset="0"/>
                <a:ea typeface="Roboto" panose="02000000000000000000" pitchFamily="2" charset="0"/>
              </a:rPr>
              <a:t>www.fmca.com/fmca-assist</a:t>
            </a:r>
            <a:r>
              <a:rPr lang="en-US" sz="2500" dirty="0">
                <a:solidFill>
                  <a:schemeClr val="bg2"/>
                </a:solidFill>
                <a:latin typeface="Roboto" panose="02000000000000000000" pitchFamily="2" charset="0"/>
                <a:ea typeface="Roboto" panose="02000000000000000000" pitchFamily="2" charset="0"/>
              </a:rPr>
              <a:t> </a:t>
            </a:r>
            <a:r>
              <a:rPr lang="en-US" sz="2500" b="1" dirty="0">
                <a:latin typeface="Roboto" panose="02000000000000000000" pitchFamily="2" charset="0"/>
                <a:ea typeface="Roboto" panose="02000000000000000000" pitchFamily="2" charset="0"/>
              </a:rPr>
              <a:t>or the FMCA app!</a:t>
            </a:r>
          </a:p>
          <a:p>
            <a:pPr marL="0" indent="0">
              <a:lnSpc>
                <a:spcPct val="100000"/>
              </a:lnSpc>
              <a:buNone/>
            </a:pPr>
            <a:endParaRPr lang="en-US" sz="2500" b="1" dirty="0">
              <a:latin typeface="Roboto" panose="02000000000000000000" pitchFamily="2" charset="0"/>
              <a:ea typeface="Roboto" panose="02000000000000000000" pitchFamily="2" charset="0"/>
            </a:endParaRPr>
          </a:p>
          <a:p>
            <a:pPr lvl="1">
              <a:lnSpc>
                <a:spcPct val="100000"/>
              </a:lnSpc>
            </a:pPr>
            <a:r>
              <a:rPr lang="en-US" sz="2500" dirty="0">
                <a:latin typeface="Roboto" panose="02000000000000000000" pitchFamily="2" charset="0"/>
                <a:ea typeface="Roboto" panose="02000000000000000000" pitchFamily="2" charset="0"/>
              </a:rPr>
              <a:t>FMCAssist Program Brochure</a:t>
            </a:r>
          </a:p>
          <a:p>
            <a:pPr lvl="1">
              <a:lnSpc>
                <a:spcPct val="100000"/>
              </a:lnSpc>
            </a:pPr>
            <a:r>
              <a:rPr lang="en-US" sz="2500" dirty="0">
                <a:latin typeface="Roboto" panose="02000000000000000000" pitchFamily="2" charset="0"/>
                <a:ea typeface="Roboto" panose="02000000000000000000" pitchFamily="2" charset="0"/>
              </a:rPr>
              <a:t>Frequently Asked Questions (FAQ) and Helpful Hints </a:t>
            </a:r>
          </a:p>
          <a:p>
            <a:pPr lvl="1">
              <a:lnSpc>
                <a:spcPct val="100000"/>
              </a:lnSpc>
            </a:pPr>
            <a:r>
              <a:rPr lang="en-US" sz="2500" dirty="0">
                <a:latin typeface="Roboto" panose="02000000000000000000" pitchFamily="2" charset="0"/>
                <a:ea typeface="Roboto" panose="02000000000000000000" pitchFamily="2" charset="0"/>
              </a:rPr>
              <a:t>Travel Assistance ID Card information</a:t>
            </a:r>
            <a:endParaRPr lang="en-US" sz="2100" dirty="0">
              <a:latin typeface="Roboto" panose="02000000000000000000" pitchFamily="2" charset="0"/>
              <a:ea typeface="Roboto" panose="02000000000000000000" pitchFamily="2" charset="0"/>
            </a:endParaRPr>
          </a:p>
          <a:p>
            <a:pPr lvl="1">
              <a:lnSpc>
                <a:spcPct val="100000"/>
              </a:lnSpc>
            </a:pPr>
            <a:r>
              <a:rPr lang="en-US" sz="2500" dirty="0">
                <a:latin typeface="Roboto" panose="02000000000000000000" pitchFamily="2" charset="0"/>
                <a:ea typeface="Roboto" panose="02000000000000000000" pitchFamily="2" charset="0"/>
              </a:rPr>
              <a:t>Download copies of the Description of Benefits, ID Cards, FAQ Sheet</a:t>
            </a:r>
          </a:p>
          <a:p>
            <a:pPr lvl="1">
              <a:lnSpc>
                <a:spcPct val="100000"/>
              </a:lnSpc>
            </a:pPr>
            <a:r>
              <a:rPr lang="en-US" sz="2500" dirty="0">
                <a:latin typeface="Roboto" panose="02000000000000000000" pitchFamily="2" charset="0"/>
                <a:ea typeface="Roboto" panose="02000000000000000000" pitchFamily="2" charset="0"/>
              </a:rPr>
              <a:t>Comparison of services to other Assistance programs</a:t>
            </a:r>
          </a:p>
          <a:p>
            <a:pPr lvl="1">
              <a:lnSpc>
                <a:spcPct val="100000"/>
              </a:lnSpc>
            </a:pPr>
            <a:endParaRPr lang="en-US" dirty="0">
              <a:latin typeface="Roboto" panose="02000000000000000000" pitchFamily="2" charset="0"/>
              <a:ea typeface="Roboto" panose="02000000000000000000" pitchFamily="2" charset="0"/>
            </a:endParaRPr>
          </a:p>
          <a:p>
            <a:pPr lvl="1">
              <a:lnSpc>
                <a:spcPct val="100000"/>
              </a:lnSpc>
            </a:pPr>
            <a:endParaRPr lang="en-US" sz="16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963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36E167-15D4-B34E-80D3-8108E0C3C0D3}"/>
              </a:ext>
            </a:extLst>
          </p:cNvPr>
          <p:cNvSpPr txBox="1"/>
          <p:nvPr/>
        </p:nvSpPr>
        <p:spPr>
          <a:xfrm>
            <a:off x="1470991" y="447467"/>
            <a:ext cx="9513735" cy="3477875"/>
          </a:xfrm>
          <a:prstGeom prst="rect">
            <a:avLst/>
          </a:prstGeom>
          <a:noFill/>
        </p:spPr>
        <p:txBody>
          <a:bodyPr wrap="square" rtlCol="0">
            <a:spAutoFit/>
          </a:bodyPr>
          <a:lstStyle/>
          <a:p>
            <a:endParaRPr lang="en-US" sz="3200" b="1" dirty="0">
              <a:solidFill>
                <a:schemeClr val="tx2"/>
              </a:solidFill>
              <a:latin typeface="Zilla Slab Bold" pitchFamily="2" charset="77"/>
              <a:ea typeface="Zilla Slab Bold" pitchFamily="2" charset="77"/>
            </a:endParaRPr>
          </a:p>
          <a:p>
            <a:r>
              <a:rPr lang="en-US" sz="7200" b="1" dirty="0">
                <a:solidFill>
                  <a:schemeClr val="tx2"/>
                </a:solidFill>
                <a:latin typeface="Zilla Slab Bold" pitchFamily="2" charset="77"/>
                <a:ea typeface="Zilla Slab Bold" pitchFamily="2" charset="77"/>
              </a:rPr>
              <a:t>  Have any Questions?</a:t>
            </a:r>
          </a:p>
          <a:p>
            <a:endParaRPr lang="en-US" sz="2000" b="1" dirty="0">
              <a:latin typeface="Roboto" panose="02000000000000000000" pitchFamily="2" charset="0"/>
              <a:ea typeface="Roboto" panose="02000000000000000000" pitchFamily="2" charset="0"/>
              <a:cs typeface="Roboto" panose="02000000000000000000" pitchFamily="2" charset="0"/>
            </a:endParaRPr>
          </a:p>
          <a:p>
            <a:r>
              <a:rPr lang="en-US" sz="2400" b="1" dirty="0">
                <a:latin typeface="Roboto" panose="02000000000000000000" pitchFamily="2" charset="0"/>
                <a:ea typeface="Roboto" panose="02000000000000000000" pitchFamily="2" charset="0"/>
                <a:cs typeface="Roboto" panose="02000000000000000000" pitchFamily="2" charset="0"/>
              </a:rPr>
              <a:t>Tom Klinedinst, III CPCU, Dempsey &amp; Siders Insurance Agency, Inc.</a:t>
            </a:r>
          </a:p>
          <a:p>
            <a:r>
              <a:rPr lang="en-US" sz="2400" dirty="0">
                <a:solidFill>
                  <a:schemeClr val="bg2"/>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tklinedinst@dsins.com</a:t>
            </a:r>
            <a:endParaRPr lang="en-US" sz="2400" dirty="0">
              <a:solidFill>
                <a:schemeClr val="bg2"/>
              </a:solidFill>
              <a:latin typeface="Roboto" panose="02000000000000000000" pitchFamily="2" charset="0"/>
              <a:ea typeface="Roboto" panose="02000000000000000000" pitchFamily="2" charset="0"/>
              <a:cs typeface="Roboto" panose="02000000000000000000" pitchFamily="2" charset="0"/>
            </a:endParaRPr>
          </a:p>
          <a:p>
            <a:endParaRPr lang="en-US" sz="2400" b="1" dirty="0">
              <a:latin typeface="Roboto" panose="02000000000000000000" pitchFamily="2" charset="0"/>
              <a:ea typeface="Roboto" panose="02000000000000000000" pitchFamily="2" charset="0"/>
              <a:cs typeface="Roboto" panose="02000000000000000000" pitchFamily="2" charset="0"/>
            </a:endParaRPr>
          </a:p>
          <a:p>
            <a:endParaRPr lang="en-US" sz="2400" b="1" dirty="0">
              <a:latin typeface="Roboto" panose="02000000000000000000" pitchFamily="2" charset="0"/>
              <a:ea typeface="Roboto" panose="02000000000000000000" pitchFamily="2" charset="0"/>
              <a:cs typeface="Roboto" panose="02000000000000000000" pitchFamily="2" charset="0"/>
            </a:endParaRPr>
          </a:p>
        </p:txBody>
      </p:sp>
      <p:sp>
        <p:nvSpPr>
          <p:cNvPr id="11" name="Content Placeholder 2">
            <a:extLst>
              <a:ext uri="{FF2B5EF4-FFF2-40B4-BE49-F238E27FC236}">
                <a16:creationId xmlns:a16="http://schemas.microsoft.com/office/drawing/2014/main" id="{1E30B82A-F072-1E43-8AEE-339EF2B27AA6}"/>
              </a:ext>
            </a:extLst>
          </p:cNvPr>
          <p:cNvSpPr txBox="1">
            <a:spLocks/>
          </p:cNvSpPr>
          <p:nvPr/>
        </p:nvSpPr>
        <p:spPr>
          <a:xfrm>
            <a:off x="5936973" y="2422407"/>
            <a:ext cx="4618383" cy="17061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43125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343520-8B97-9F46-98CB-5BC1491DDE18}"/>
              </a:ext>
            </a:extLst>
          </p:cNvPr>
          <p:cNvSpPr txBox="1"/>
          <p:nvPr/>
        </p:nvSpPr>
        <p:spPr>
          <a:xfrm>
            <a:off x="2769326" y="675860"/>
            <a:ext cx="6400800" cy="507831"/>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Zilla Slab SemiBold" pitchFamily="2" charset="77"/>
                <a:ea typeface="Zilla Slab SemiBold" pitchFamily="2" charset="77"/>
                <a:cs typeface="+mn-cs"/>
              </a:rPr>
              <a:t>DISCLOSURES</a:t>
            </a:r>
          </a:p>
        </p:txBody>
      </p:sp>
      <p:sp>
        <p:nvSpPr>
          <p:cNvPr id="5" name="Content Placeholder 2">
            <a:extLst>
              <a:ext uri="{FF2B5EF4-FFF2-40B4-BE49-F238E27FC236}">
                <a16:creationId xmlns:a16="http://schemas.microsoft.com/office/drawing/2014/main" id="{9ED2ABBE-BAFF-C64F-885B-B16755058CC8}"/>
              </a:ext>
            </a:extLst>
          </p:cNvPr>
          <p:cNvSpPr txBox="1">
            <a:spLocks/>
          </p:cNvSpPr>
          <p:nvPr/>
        </p:nvSpPr>
        <p:spPr>
          <a:xfrm>
            <a:off x="1613451" y="1455089"/>
            <a:ext cx="8266045" cy="34283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None/>
            </a:pPr>
            <a:endPar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 name="TextBox 2">
            <a:extLst>
              <a:ext uri="{FF2B5EF4-FFF2-40B4-BE49-F238E27FC236}">
                <a16:creationId xmlns:a16="http://schemas.microsoft.com/office/drawing/2014/main" id="{BD23AAD1-DD0D-661F-A23E-22E66731AED2}"/>
              </a:ext>
            </a:extLst>
          </p:cNvPr>
          <p:cNvSpPr txBox="1"/>
          <p:nvPr/>
        </p:nvSpPr>
        <p:spPr>
          <a:xfrm>
            <a:off x="1475616" y="1531644"/>
            <a:ext cx="9240768" cy="3539430"/>
          </a:xfrm>
          <a:prstGeom prst="rect">
            <a:avLst/>
          </a:prstGeom>
          <a:noFill/>
        </p:spPr>
        <p:txBody>
          <a:bodyPr wrap="square">
            <a:spAutoFit/>
          </a:bodyPr>
          <a:lstStyle/>
          <a:p>
            <a:r>
              <a:rPr lang="en-US" sz="1400" dirty="0">
                <a:latin typeface="Roboto" panose="02000000000000000000" pitchFamily="2" charset="0"/>
                <a:ea typeface="Roboto" panose="02000000000000000000" pitchFamily="2" charset="0"/>
              </a:rPr>
              <a:t>Travel assistance services (TAS) are administered by third-party companies not affiliated with Chubb. This information provides you with a brief outline of the services available to you. These services are not insured benefits. To the extent these services or any advance payments are not included in the program, covered persons will be responsible for payment. All services are arranged and approved by Chubb with the TAS Provider. For emergency or life-threatening situations, contact your local emergency service or proceed to the nearest hospital. </a:t>
            </a:r>
          </a:p>
          <a:p>
            <a:endParaRPr lang="en-US" sz="1400" dirty="0">
              <a:latin typeface="Roboto" panose="02000000000000000000" pitchFamily="2" charset="0"/>
              <a:ea typeface="Roboto" panose="02000000000000000000" pitchFamily="2" charset="0"/>
            </a:endParaRPr>
          </a:p>
          <a:p>
            <a:r>
              <a:rPr lang="en-US" sz="1400" dirty="0">
                <a:latin typeface="Roboto" panose="02000000000000000000" pitchFamily="2" charset="0"/>
                <a:ea typeface="Roboto" panose="02000000000000000000" pitchFamily="2" charset="0"/>
              </a:rPr>
              <a:t>The provision of this document is for informational purposes only and is not an insurance contract. This information is a brief description of the important features of this insurance plan. Insurance described herein is offered by Family Motor Coach Association (FMCA) Insurance underwritten and provided by Federal Insurance Company and its U.S.-based Chubb underwriting company affiliates or network partners. Chubb is the marketing name used to refer to subsidiaries of Chubb Limited providing insurance and related services. For a list of these subsidiaries, please visit our website at www.chubb.com.</a:t>
            </a:r>
          </a:p>
          <a:p>
            <a:endParaRPr lang="en-US" sz="1400" dirty="0">
              <a:latin typeface="Roboto" panose="02000000000000000000" pitchFamily="2" charset="0"/>
              <a:ea typeface="Roboto" panose="02000000000000000000" pitchFamily="2" charset="0"/>
            </a:endParaRPr>
          </a:p>
          <a:p>
            <a:r>
              <a:rPr lang="en-US" sz="1400" dirty="0">
                <a:latin typeface="Roboto" panose="02000000000000000000" pitchFamily="2" charset="0"/>
                <a:ea typeface="Roboto" panose="02000000000000000000" pitchFamily="2" charset="0"/>
              </a:rPr>
              <a:t>All products may not be available in all states. This communication contains product summaries only. Coverage is subject to the language of the policies as actually issued. Chubb, 202 Hall’s Mill Road, Whitehouse Station, NJ 08889-1600.</a:t>
            </a:r>
          </a:p>
        </p:txBody>
      </p:sp>
    </p:spTree>
    <p:extLst>
      <p:ext uri="{BB962C8B-B14F-4D97-AF65-F5344CB8AC3E}">
        <p14:creationId xmlns:p14="http://schemas.microsoft.com/office/powerpoint/2010/main" val="219809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F186C6-0242-7B40-8421-EC74E0F33022}"/>
              </a:ext>
            </a:extLst>
          </p:cNvPr>
          <p:cNvSpPr>
            <a:spLocks noGrp="1"/>
          </p:cNvSpPr>
          <p:nvPr>
            <p:ph idx="4294967295"/>
          </p:nvPr>
        </p:nvSpPr>
        <p:spPr>
          <a:xfrm>
            <a:off x="1781092" y="1502798"/>
            <a:ext cx="7472238" cy="3228228"/>
          </a:xfrm>
          <a:prstGeom prst="rect">
            <a:avLst/>
          </a:prstGeom>
        </p:spPr>
        <p:txBody>
          <a:bodyPr>
            <a:noAutofit/>
          </a:bodyPr>
          <a:lstStyle/>
          <a:p>
            <a:pPr>
              <a:lnSpc>
                <a:spcPct val="100000"/>
              </a:lnSpc>
            </a:pPr>
            <a:r>
              <a:rPr lang="en-US" sz="2400" dirty="0">
                <a:latin typeface="Roboto" panose="02000000000000000000" pitchFamily="2" charset="0"/>
              </a:rPr>
              <a:t>You have a medical emergency, </a:t>
            </a:r>
            <a:r>
              <a:rPr lang="en-US" sz="2400" b="1" dirty="0">
                <a:solidFill>
                  <a:schemeClr val="tx2"/>
                </a:solidFill>
                <a:latin typeface="Roboto" panose="02000000000000000000" pitchFamily="2" charset="0"/>
              </a:rPr>
              <a:t>call 911</a:t>
            </a:r>
            <a:endParaRPr lang="en-US" sz="2400" dirty="0">
              <a:solidFill>
                <a:schemeClr val="tx2"/>
              </a:solidFill>
              <a:latin typeface="Roboto" panose="02000000000000000000" pitchFamily="2" charset="0"/>
            </a:endParaRPr>
          </a:p>
          <a:p>
            <a:pPr>
              <a:lnSpc>
                <a:spcPct val="100000"/>
              </a:lnSpc>
            </a:pPr>
            <a:r>
              <a:rPr lang="en-US" sz="2400" dirty="0">
                <a:latin typeface="Roboto" panose="02000000000000000000" pitchFamily="2" charset="0"/>
              </a:rPr>
              <a:t>The medical professional indicates that you need to be transported to the nearest hospital capable of treating your need</a:t>
            </a:r>
          </a:p>
          <a:p>
            <a:pPr>
              <a:lnSpc>
                <a:spcPct val="100000"/>
              </a:lnSpc>
            </a:pPr>
            <a:r>
              <a:rPr lang="en-US" sz="2400" b="1" dirty="0">
                <a:solidFill>
                  <a:schemeClr val="tx2"/>
                </a:solidFill>
                <a:latin typeface="Roboto" panose="02000000000000000000" pitchFamily="2" charset="0"/>
              </a:rPr>
              <a:t>Call our travel assistance provider phone #’s</a:t>
            </a:r>
            <a:endParaRPr lang="en-US" sz="2400" dirty="0">
              <a:solidFill>
                <a:schemeClr val="tx2"/>
              </a:solidFill>
              <a:latin typeface="Roboto" panose="02000000000000000000" pitchFamily="2" charset="0"/>
            </a:endParaRPr>
          </a:p>
          <a:p>
            <a:pPr>
              <a:lnSpc>
                <a:spcPct val="100000"/>
              </a:lnSpc>
            </a:pPr>
            <a:r>
              <a:rPr lang="en-US" sz="2400" dirty="0">
                <a:latin typeface="Roboto" panose="02000000000000000000" pitchFamily="2" charset="0"/>
              </a:rPr>
              <a:t>Our travel assistance provider and the medical professionals will determine the best transportation for your individual case</a:t>
            </a:r>
          </a:p>
        </p:txBody>
      </p:sp>
      <p:sp>
        <p:nvSpPr>
          <p:cNvPr id="4" name="TextBox 3">
            <a:extLst>
              <a:ext uri="{FF2B5EF4-FFF2-40B4-BE49-F238E27FC236}">
                <a16:creationId xmlns:a16="http://schemas.microsoft.com/office/drawing/2014/main" id="{B6343520-8B97-9F46-98CB-5BC1491DDE18}"/>
              </a:ext>
            </a:extLst>
          </p:cNvPr>
          <p:cNvSpPr txBox="1"/>
          <p:nvPr/>
        </p:nvSpPr>
        <p:spPr>
          <a:xfrm>
            <a:off x="4078149" y="675860"/>
            <a:ext cx="4035702"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HOW 	                      WORKS</a:t>
            </a:r>
          </a:p>
        </p:txBody>
      </p:sp>
      <p:pic>
        <p:nvPicPr>
          <p:cNvPr id="7" name="Picture 6">
            <a:extLst>
              <a:ext uri="{FF2B5EF4-FFF2-40B4-BE49-F238E27FC236}">
                <a16:creationId xmlns:a16="http://schemas.microsoft.com/office/drawing/2014/main" id="{968DCB3C-1BD7-4D40-8AA2-821ABCCD5939}"/>
              </a:ext>
            </a:extLst>
          </p:cNvPr>
          <p:cNvPicPr>
            <a:picLocks noChangeAspect="1"/>
          </p:cNvPicPr>
          <p:nvPr/>
        </p:nvPicPr>
        <p:blipFill>
          <a:blip r:embed="rId3"/>
          <a:stretch>
            <a:fillRect/>
          </a:stretch>
        </p:blipFill>
        <p:spPr>
          <a:xfrm>
            <a:off x="5172765" y="675860"/>
            <a:ext cx="1504076" cy="356980"/>
          </a:xfrm>
          <a:prstGeom prst="rect">
            <a:avLst/>
          </a:prstGeom>
        </p:spPr>
      </p:pic>
    </p:spTree>
    <p:extLst>
      <p:ext uri="{BB962C8B-B14F-4D97-AF65-F5344CB8AC3E}">
        <p14:creationId xmlns:p14="http://schemas.microsoft.com/office/powerpoint/2010/main" val="228722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F186C6-0242-7B40-8421-EC74E0F33022}"/>
              </a:ext>
            </a:extLst>
          </p:cNvPr>
          <p:cNvSpPr>
            <a:spLocks noGrp="1"/>
          </p:cNvSpPr>
          <p:nvPr>
            <p:ph idx="4294967295"/>
          </p:nvPr>
        </p:nvSpPr>
        <p:spPr>
          <a:xfrm>
            <a:off x="1739462" y="1478943"/>
            <a:ext cx="8266045" cy="3264944"/>
          </a:xfrm>
          <a:prstGeom prst="rect">
            <a:avLst/>
          </a:prstGeom>
        </p:spPr>
        <p:txBody>
          <a:bodyPr>
            <a:noAutofit/>
          </a:bodyPr>
          <a:lstStyle/>
          <a:p>
            <a:pPr>
              <a:lnSpc>
                <a:spcPct val="110000"/>
              </a:lnSpc>
            </a:pPr>
            <a:r>
              <a:rPr lang="en-US" sz="2200" dirty="0">
                <a:latin typeface="Roboto" panose="02000000000000000000" pitchFamily="2" charset="0"/>
                <a:ea typeface="Roboto" panose="02000000000000000000" pitchFamily="2" charset="0"/>
              </a:rPr>
              <a:t>Name of caller, phone number, relationship to FMCA member</a:t>
            </a:r>
          </a:p>
          <a:p>
            <a:pPr>
              <a:lnSpc>
                <a:spcPct val="110000"/>
              </a:lnSpc>
            </a:pPr>
            <a:r>
              <a:rPr lang="en-US" sz="2200" dirty="0">
                <a:latin typeface="Roboto" panose="02000000000000000000" pitchFamily="2" charset="0"/>
                <a:ea typeface="Roboto" panose="02000000000000000000" pitchFamily="2" charset="0"/>
              </a:rPr>
              <a:t>FMCA member name, age, sex, and policy number (F-number)</a:t>
            </a:r>
          </a:p>
          <a:p>
            <a:pPr>
              <a:lnSpc>
                <a:spcPct val="110000"/>
              </a:lnSpc>
            </a:pPr>
            <a:r>
              <a:rPr lang="en-US" sz="2200" dirty="0">
                <a:latin typeface="Roboto" panose="02000000000000000000" pitchFamily="2" charset="0"/>
                <a:ea typeface="Roboto" panose="02000000000000000000" pitchFamily="2" charset="0"/>
              </a:rPr>
              <a:t>A description of the FMCA member’s condition</a:t>
            </a:r>
          </a:p>
          <a:p>
            <a:pPr>
              <a:lnSpc>
                <a:spcPct val="110000"/>
              </a:lnSpc>
            </a:pPr>
            <a:r>
              <a:rPr lang="en-US" sz="2200" dirty="0">
                <a:latin typeface="Roboto" panose="02000000000000000000" pitchFamily="2" charset="0"/>
                <a:ea typeface="Roboto" panose="02000000000000000000" pitchFamily="2" charset="0"/>
              </a:rPr>
              <a:t>Name, location, and telephone number of the hospital and treating physician </a:t>
            </a:r>
          </a:p>
          <a:p>
            <a:pPr>
              <a:lnSpc>
                <a:spcPct val="110000"/>
              </a:lnSpc>
            </a:pPr>
            <a:r>
              <a:rPr lang="en-US" sz="2200" dirty="0">
                <a:latin typeface="Roboto" panose="02000000000000000000" pitchFamily="2" charset="0"/>
                <a:ea typeface="Roboto" panose="02000000000000000000" pitchFamily="2" charset="0"/>
              </a:rPr>
              <a:t>Health insurance information</a:t>
            </a:r>
          </a:p>
          <a:p>
            <a:pPr>
              <a:lnSpc>
                <a:spcPct val="110000"/>
              </a:lnSpc>
            </a:pPr>
            <a:r>
              <a:rPr lang="en-US" sz="2200" dirty="0">
                <a:latin typeface="Roboto" panose="02000000000000000000" pitchFamily="2" charset="0"/>
                <a:ea typeface="Roboto" panose="02000000000000000000" pitchFamily="2" charset="0"/>
              </a:rPr>
              <a:t>Automobile insurance information (if an accident occurred)</a:t>
            </a:r>
          </a:p>
        </p:txBody>
      </p:sp>
      <p:sp>
        <p:nvSpPr>
          <p:cNvPr id="4" name="TextBox 3">
            <a:extLst>
              <a:ext uri="{FF2B5EF4-FFF2-40B4-BE49-F238E27FC236}">
                <a16:creationId xmlns:a16="http://schemas.microsoft.com/office/drawing/2014/main" id="{B6343520-8B97-9F46-98CB-5BC1491DDE18}"/>
              </a:ext>
            </a:extLst>
          </p:cNvPr>
          <p:cNvSpPr txBox="1"/>
          <p:nvPr/>
        </p:nvSpPr>
        <p:spPr>
          <a:xfrm>
            <a:off x="1836684" y="685799"/>
            <a:ext cx="8615854"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WHAT YOU WILL NEED WHEN YOU CALL </a:t>
            </a:r>
          </a:p>
        </p:txBody>
      </p:sp>
    </p:spTree>
    <p:extLst>
      <p:ext uri="{BB962C8B-B14F-4D97-AF65-F5344CB8AC3E}">
        <p14:creationId xmlns:p14="http://schemas.microsoft.com/office/powerpoint/2010/main" val="1333992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F186C6-0242-7B40-8421-EC74E0F33022}"/>
              </a:ext>
            </a:extLst>
          </p:cNvPr>
          <p:cNvSpPr>
            <a:spLocks noGrp="1"/>
          </p:cNvSpPr>
          <p:nvPr>
            <p:ph idx="4294967295"/>
          </p:nvPr>
        </p:nvSpPr>
        <p:spPr>
          <a:xfrm>
            <a:off x="5566770" y="1567102"/>
            <a:ext cx="5195002" cy="3346105"/>
          </a:xfrm>
          <a:prstGeom prst="rect">
            <a:avLst/>
          </a:prstGeom>
        </p:spPr>
        <p:txBody>
          <a:bodyPr>
            <a:normAutofit/>
          </a:bodyPr>
          <a:lstStyle/>
          <a:p>
            <a:pPr>
              <a:lnSpc>
                <a:spcPct val="110000"/>
              </a:lnSpc>
            </a:pPr>
            <a:r>
              <a:rPr lang="en-US" sz="2000" dirty="0">
                <a:latin typeface="Roboto" panose="02000000000000000000" pitchFamily="2" charset="0"/>
                <a:ea typeface="Roboto" panose="02000000000000000000" pitchFamily="2" charset="0"/>
              </a:rPr>
              <a:t>When you are on a </a:t>
            </a:r>
            <a:r>
              <a:rPr lang="en-US" sz="2000" b="1" dirty="0">
                <a:latin typeface="Roboto" panose="02000000000000000000" pitchFamily="2" charset="0"/>
                <a:ea typeface="Roboto" panose="02000000000000000000" pitchFamily="2" charset="0"/>
              </a:rPr>
              <a:t>TRIP</a:t>
            </a:r>
            <a:endParaRPr lang="en-US" sz="2000" dirty="0">
              <a:latin typeface="Roboto" panose="02000000000000000000" pitchFamily="2" charset="0"/>
              <a:ea typeface="Roboto" panose="02000000000000000000" pitchFamily="2" charset="0"/>
            </a:endParaRPr>
          </a:p>
          <a:p>
            <a:pPr>
              <a:lnSpc>
                <a:spcPct val="110000"/>
              </a:lnSpc>
            </a:pPr>
            <a:r>
              <a:rPr lang="en-US" sz="2000" dirty="0">
                <a:latin typeface="Roboto" panose="02000000000000000000" pitchFamily="2" charset="0"/>
                <a:ea typeface="Roboto" panose="02000000000000000000" pitchFamily="2" charset="0"/>
              </a:rPr>
              <a:t>Are at least 75 miles away from home </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(unless you are full time, then you are </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always on a trip), </a:t>
            </a:r>
            <a:r>
              <a:rPr lang="en-US" sz="2000" b="1" dirty="0">
                <a:latin typeface="Roboto" panose="02000000000000000000" pitchFamily="2" charset="0"/>
                <a:ea typeface="Roboto" panose="02000000000000000000" pitchFamily="2" charset="0"/>
              </a:rPr>
              <a:t>WORLDWIDE</a:t>
            </a:r>
          </a:p>
          <a:p>
            <a:pPr>
              <a:lnSpc>
                <a:spcPct val="110000"/>
              </a:lnSpc>
            </a:pPr>
            <a:r>
              <a:rPr lang="en-US" sz="2000" dirty="0">
                <a:latin typeface="Roboto" panose="02000000000000000000" pitchFamily="2" charset="0"/>
                <a:ea typeface="Roboto" panose="02000000000000000000" pitchFamily="2" charset="0"/>
              </a:rPr>
              <a:t>Language used: “if an injured person’s </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accidental bodily injury, disease, or </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illness requires medical evacuation or </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repatriation while the injured person is </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on a Trip”</a:t>
            </a:r>
          </a:p>
        </p:txBody>
      </p:sp>
      <p:sp>
        <p:nvSpPr>
          <p:cNvPr id="4" name="TextBox 3">
            <a:extLst>
              <a:ext uri="{FF2B5EF4-FFF2-40B4-BE49-F238E27FC236}">
                <a16:creationId xmlns:a16="http://schemas.microsoft.com/office/drawing/2014/main" id="{B6343520-8B97-9F46-98CB-5BC1491DDE18}"/>
              </a:ext>
            </a:extLst>
          </p:cNvPr>
          <p:cNvSpPr txBox="1"/>
          <p:nvPr/>
        </p:nvSpPr>
        <p:spPr>
          <a:xfrm>
            <a:off x="3860885" y="685799"/>
            <a:ext cx="4470229"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WHEN ARE YOU COVERED?</a:t>
            </a:r>
          </a:p>
        </p:txBody>
      </p:sp>
      <p:pic>
        <p:nvPicPr>
          <p:cNvPr id="6" name="Picture 5" descr="A picture containing tree, outdoor, wood, forest&#10;&#10;Description automatically generated">
            <a:extLst>
              <a:ext uri="{FF2B5EF4-FFF2-40B4-BE49-F238E27FC236}">
                <a16:creationId xmlns:a16="http://schemas.microsoft.com/office/drawing/2014/main" id="{4D7DF302-0C54-964A-ADDC-2816A92A21D8}"/>
              </a:ext>
            </a:extLst>
          </p:cNvPr>
          <p:cNvPicPr>
            <a:picLocks noChangeAspect="1"/>
          </p:cNvPicPr>
          <p:nvPr/>
        </p:nvPicPr>
        <p:blipFill>
          <a:blip r:embed="rId3"/>
          <a:stretch>
            <a:fillRect/>
          </a:stretch>
        </p:blipFill>
        <p:spPr>
          <a:xfrm>
            <a:off x="1626706" y="1992795"/>
            <a:ext cx="3743586" cy="2494721"/>
          </a:xfrm>
          <a:prstGeom prst="rect">
            <a:avLst/>
          </a:prstGeom>
        </p:spPr>
      </p:pic>
    </p:spTree>
    <p:extLst>
      <p:ext uri="{BB962C8B-B14F-4D97-AF65-F5344CB8AC3E}">
        <p14:creationId xmlns:p14="http://schemas.microsoft.com/office/powerpoint/2010/main" val="860343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F186C6-0242-7B40-8421-EC74E0F33022}"/>
              </a:ext>
            </a:extLst>
          </p:cNvPr>
          <p:cNvSpPr>
            <a:spLocks noGrp="1"/>
          </p:cNvSpPr>
          <p:nvPr>
            <p:ph idx="4294967295"/>
          </p:nvPr>
        </p:nvSpPr>
        <p:spPr>
          <a:xfrm>
            <a:off x="1613452" y="1598211"/>
            <a:ext cx="8872460" cy="3323645"/>
          </a:xfrm>
          <a:prstGeom prst="rect">
            <a:avLst/>
          </a:prstGeom>
        </p:spPr>
        <p:txBody>
          <a:bodyPr>
            <a:noAutofit/>
          </a:bodyPr>
          <a:lstStyle/>
          <a:p>
            <a:pPr>
              <a:lnSpc>
                <a:spcPct val="100000"/>
              </a:lnSpc>
            </a:pPr>
            <a:r>
              <a:rPr lang="en-US" sz="1900" dirty="0">
                <a:latin typeface="Roboto" panose="02000000000000000000" pitchFamily="2" charset="0"/>
                <a:ea typeface="Roboto" panose="02000000000000000000" pitchFamily="2" charset="0"/>
              </a:rPr>
              <a:t>$5,000 = Maximum Benefit paid for:</a:t>
            </a:r>
          </a:p>
          <a:p>
            <a:pPr lvl="1">
              <a:lnSpc>
                <a:spcPct val="100000"/>
              </a:lnSpc>
              <a:buFont typeface="Roboto" panose="02000000000000000000" pitchFamily="2" charset="0"/>
              <a:buChar char="−"/>
            </a:pPr>
            <a:r>
              <a:rPr lang="en-US" sz="1600" dirty="0">
                <a:latin typeface="Roboto" panose="02000000000000000000" pitchFamily="2" charset="0"/>
                <a:ea typeface="Roboto" panose="02000000000000000000" pitchFamily="2" charset="0"/>
              </a:rPr>
              <a:t>Loss of life;</a:t>
            </a:r>
          </a:p>
          <a:p>
            <a:pPr lvl="1">
              <a:lnSpc>
                <a:spcPct val="100000"/>
              </a:lnSpc>
              <a:buFont typeface="Roboto" panose="02000000000000000000" pitchFamily="2" charset="0"/>
              <a:buChar char="−"/>
            </a:pPr>
            <a:r>
              <a:rPr lang="en-US" sz="1600" dirty="0">
                <a:latin typeface="Roboto" panose="02000000000000000000" pitchFamily="2" charset="0"/>
                <a:ea typeface="Roboto" panose="02000000000000000000" pitchFamily="2" charset="0"/>
              </a:rPr>
              <a:t>Quadriplegia;</a:t>
            </a:r>
          </a:p>
          <a:p>
            <a:pPr lvl="1">
              <a:lnSpc>
                <a:spcPct val="100000"/>
              </a:lnSpc>
              <a:buFont typeface="Roboto" panose="02000000000000000000" pitchFamily="2" charset="0"/>
              <a:buChar char="−"/>
            </a:pPr>
            <a:r>
              <a:rPr lang="en-US" sz="1600" dirty="0">
                <a:latin typeface="Roboto" panose="02000000000000000000" pitchFamily="2" charset="0"/>
                <a:ea typeface="Roboto" panose="02000000000000000000" pitchFamily="2" charset="0"/>
              </a:rPr>
              <a:t>Hemiplegia; or </a:t>
            </a:r>
          </a:p>
          <a:p>
            <a:pPr lvl="1">
              <a:lnSpc>
                <a:spcPct val="100000"/>
              </a:lnSpc>
              <a:buFont typeface="Roboto" panose="02000000000000000000" pitchFamily="2" charset="0"/>
              <a:buChar char="−"/>
            </a:pPr>
            <a:r>
              <a:rPr lang="en-US" sz="1600" dirty="0">
                <a:latin typeface="Roboto" panose="02000000000000000000" pitchFamily="2" charset="0"/>
                <a:ea typeface="Roboto" panose="02000000000000000000" pitchFamily="2" charset="0"/>
              </a:rPr>
              <a:t>A combination of any two of the following: loss of speech, hearing, hand, foot, or sight</a:t>
            </a:r>
          </a:p>
          <a:p>
            <a:pPr>
              <a:lnSpc>
                <a:spcPct val="100000"/>
              </a:lnSpc>
            </a:pPr>
            <a:r>
              <a:rPr lang="en-US" sz="1900" dirty="0">
                <a:latin typeface="Roboto" panose="02000000000000000000" pitchFamily="2" charset="0"/>
                <a:ea typeface="Roboto" panose="02000000000000000000" pitchFamily="2" charset="0"/>
              </a:rPr>
              <a:t>A percentage of the Maximum Benefit is also payable for other dismemberments</a:t>
            </a:r>
          </a:p>
          <a:p>
            <a:pPr>
              <a:lnSpc>
                <a:spcPct val="100000"/>
              </a:lnSpc>
            </a:pPr>
            <a:r>
              <a:rPr lang="en-US" sz="1900" dirty="0">
                <a:latin typeface="Roboto" panose="02000000000000000000" pitchFamily="2" charset="0"/>
              </a:rPr>
              <a:t>Coverage is </a:t>
            </a:r>
            <a:r>
              <a:rPr lang="en-US" sz="1900" b="1" dirty="0">
                <a:latin typeface="Roboto" panose="02000000000000000000" pitchFamily="2" charset="0"/>
              </a:rPr>
              <a:t>worldwide </a:t>
            </a:r>
          </a:p>
          <a:p>
            <a:pPr>
              <a:lnSpc>
                <a:spcPct val="100000"/>
              </a:lnSpc>
            </a:pPr>
            <a:r>
              <a:rPr lang="en-US" sz="1900" dirty="0">
                <a:latin typeface="Roboto" panose="02000000000000000000" pitchFamily="2" charset="0"/>
              </a:rPr>
              <a:t>Applicable for Accident only; No benefit paid for loss due to sickness</a:t>
            </a:r>
            <a:endParaRPr lang="en-US" sz="1900" dirty="0">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B6343520-8B97-9F46-98CB-5BC1491DDE18}"/>
              </a:ext>
            </a:extLst>
          </p:cNvPr>
          <p:cNvSpPr txBox="1"/>
          <p:nvPr/>
        </p:nvSpPr>
        <p:spPr>
          <a:xfrm>
            <a:off x="2551043" y="695738"/>
            <a:ext cx="7089913"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ACCIDENTAL DEATH &amp; DISMEMBERMENT</a:t>
            </a:r>
          </a:p>
        </p:txBody>
      </p:sp>
    </p:spTree>
    <p:extLst>
      <p:ext uri="{BB962C8B-B14F-4D97-AF65-F5344CB8AC3E}">
        <p14:creationId xmlns:p14="http://schemas.microsoft.com/office/powerpoint/2010/main" val="1318487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F186C6-0242-7B40-8421-EC74E0F33022}"/>
              </a:ext>
            </a:extLst>
          </p:cNvPr>
          <p:cNvSpPr>
            <a:spLocks noGrp="1"/>
          </p:cNvSpPr>
          <p:nvPr>
            <p:ph idx="4294967295"/>
          </p:nvPr>
        </p:nvSpPr>
        <p:spPr>
          <a:xfrm>
            <a:off x="1789042" y="1630017"/>
            <a:ext cx="8206295" cy="3395207"/>
          </a:xfrm>
          <a:prstGeom prst="rect">
            <a:avLst/>
          </a:prstGeom>
        </p:spPr>
        <p:txBody>
          <a:bodyPr>
            <a:noAutofit/>
          </a:bodyPr>
          <a:lstStyle/>
          <a:p>
            <a:pPr>
              <a:lnSpc>
                <a:spcPct val="100000"/>
              </a:lnSpc>
            </a:pPr>
            <a:r>
              <a:rPr lang="en-US" sz="2400" dirty="0">
                <a:latin typeface="Roboto" panose="02000000000000000000" pitchFamily="2" charset="0"/>
                <a:ea typeface="Roboto" panose="02000000000000000000" pitchFamily="2" charset="0"/>
                <a:cs typeface="Roboto" panose="02000000000000000000" pitchFamily="2" charset="0"/>
              </a:rPr>
              <a:t>Up to $250 a day for 3 days for food and emergency lodging</a:t>
            </a:r>
          </a:p>
          <a:p>
            <a:pPr>
              <a:lnSpc>
                <a:spcPct val="100000"/>
              </a:lnSpc>
            </a:pPr>
            <a:r>
              <a:rPr lang="en-US" sz="2400" dirty="0">
                <a:latin typeface="Roboto" panose="02000000000000000000" pitchFamily="2" charset="0"/>
                <a:ea typeface="Roboto" panose="02000000000000000000" pitchFamily="2" charset="0"/>
                <a:cs typeface="Roboto" panose="02000000000000000000" pitchFamily="2" charset="0"/>
              </a:rPr>
              <a:t>Mechanical breakdown of RV or passenger vehicle</a:t>
            </a:r>
          </a:p>
          <a:p>
            <a:pPr>
              <a:lnSpc>
                <a:spcPct val="100000"/>
              </a:lnSpc>
            </a:pPr>
            <a:r>
              <a:rPr lang="en-US" sz="2400" dirty="0">
                <a:latin typeface="Roboto" panose="02000000000000000000" pitchFamily="2" charset="0"/>
                <a:ea typeface="Roboto" panose="02000000000000000000" pitchFamily="2" charset="0"/>
                <a:cs typeface="Roboto" panose="02000000000000000000" pitchFamily="2" charset="0"/>
              </a:rPr>
              <a:t>No more than $1,500 in a 12-month period</a:t>
            </a:r>
          </a:p>
          <a:p>
            <a:pPr>
              <a:lnSpc>
                <a:spcPct val="100000"/>
              </a:lnSpc>
            </a:pPr>
            <a:r>
              <a:rPr lang="en-US" sz="2400" dirty="0">
                <a:latin typeface="Roboto" panose="02000000000000000000" pitchFamily="2" charset="0"/>
                <a:ea typeface="Roboto" panose="02000000000000000000" pitchFamily="2" charset="0"/>
              </a:rPr>
              <a:t>Covered members are limited to one Emergency Cash claim per Trip</a:t>
            </a:r>
          </a:p>
          <a:p>
            <a:endParaRPr lang="en-US" sz="2000" dirty="0">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B6343520-8B97-9F46-98CB-5BC1491DDE18}"/>
              </a:ext>
            </a:extLst>
          </p:cNvPr>
          <p:cNvSpPr txBox="1"/>
          <p:nvPr/>
        </p:nvSpPr>
        <p:spPr>
          <a:xfrm>
            <a:off x="4263472" y="685799"/>
            <a:ext cx="3665055"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EMERGENCY CASH</a:t>
            </a:r>
          </a:p>
        </p:txBody>
      </p:sp>
    </p:spTree>
    <p:extLst>
      <p:ext uri="{BB962C8B-B14F-4D97-AF65-F5344CB8AC3E}">
        <p14:creationId xmlns:p14="http://schemas.microsoft.com/office/powerpoint/2010/main" val="1191264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F186C6-0242-7B40-8421-EC74E0F33022}"/>
              </a:ext>
            </a:extLst>
          </p:cNvPr>
          <p:cNvSpPr>
            <a:spLocks noGrp="1"/>
          </p:cNvSpPr>
          <p:nvPr>
            <p:ph idx="4294967295"/>
          </p:nvPr>
        </p:nvSpPr>
        <p:spPr>
          <a:xfrm>
            <a:off x="1647825" y="1677430"/>
            <a:ext cx="9028995" cy="2982034"/>
          </a:xfrm>
          <a:prstGeom prst="rect">
            <a:avLst/>
          </a:prstGeom>
        </p:spPr>
        <p:txBody>
          <a:bodyPr>
            <a:noAutofit/>
          </a:bodyPr>
          <a:lstStyle/>
          <a:p>
            <a:pPr>
              <a:lnSpc>
                <a:spcPct val="100000"/>
              </a:lnSpc>
            </a:pPr>
            <a:r>
              <a:rPr lang="en-US" sz="2200" dirty="0">
                <a:latin typeface="Roboto" panose="02000000000000000000" pitchFamily="2" charset="0"/>
                <a:ea typeface="Roboto" panose="02000000000000000000" pitchFamily="2" charset="0"/>
                <a:cs typeface="Roboto" panose="02000000000000000000" pitchFamily="2" charset="0"/>
              </a:rPr>
              <a:t>Treatment in a Hospital Emergency Room </a:t>
            </a:r>
            <a:r>
              <a:rPr lang="en-US" sz="2200" i="1" dirty="0">
                <a:latin typeface="Roboto" panose="02000000000000000000" pitchFamily="2" charset="0"/>
                <a:ea typeface="Roboto" panose="02000000000000000000" pitchFamily="2" charset="0"/>
                <a:cs typeface="Roboto" panose="02000000000000000000" pitchFamily="2" charset="0"/>
              </a:rPr>
              <a:t>or </a:t>
            </a:r>
            <a:r>
              <a:rPr lang="en-US" sz="2200" dirty="0">
                <a:latin typeface="Roboto" panose="02000000000000000000" pitchFamily="2" charset="0"/>
                <a:ea typeface="Roboto" panose="02000000000000000000" pitchFamily="2" charset="0"/>
                <a:cs typeface="Roboto" panose="02000000000000000000" pitchFamily="2" charset="0"/>
              </a:rPr>
              <a:t>Urgent Care</a:t>
            </a:r>
          </a:p>
          <a:p>
            <a:pPr>
              <a:lnSpc>
                <a:spcPct val="100000"/>
              </a:lnSpc>
            </a:pPr>
            <a:r>
              <a:rPr lang="en-US" sz="2200" dirty="0">
                <a:latin typeface="Roboto" panose="02000000000000000000" pitchFamily="2" charset="0"/>
                <a:ea typeface="Roboto" panose="02000000000000000000" pitchFamily="2" charset="0"/>
                <a:cs typeface="Roboto" panose="02000000000000000000" pitchFamily="2" charset="0"/>
              </a:rPr>
              <a:t>One time pay of $250</a:t>
            </a:r>
          </a:p>
          <a:p>
            <a:pPr>
              <a:lnSpc>
                <a:spcPct val="100000"/>
              </a:lnSpc>
            </a:pPr>
            <a:r>
              <a:rPr lang="en-US" sz="2200" dirty="0">
                <a:latin typeface="Roboto" panose="02000000000000000000" pitchFamily="2" charset="0"/>
                <a:ea typeface="Roboto" panose="02000000000000000000" pitchFamily="2" charset="0"/>
                <a:cs typeface="Roboto" panose="02000000000000000000" pitchFamily="2" charset="0"/>
              </a:rPr>
              <a:t>Maximum amount in 12-months is $500</a:t>
            </a:r>
          </a:p>
          <a:p>
            <a:pPr>
              <a:lnSpc>
                <a:spcPct val="100000"/>
              </a:lnSpc>
            </a:pPr>
            <a:r>
              <a:rPr lang="en-US" sz="2200" dirty="0">
                <a:latin typeface="Roboto" panose="02000000000000000000" pitchFamily="2" charset="0"/>
                <a:ea typeface="Roboto" panose="02000000000000000000" pitchFamily="2" charset="0"/>
              </a:rPr>
              <a:t>Limited to one Emergency Room Cash claim per insured per Trip</a:t>
            </a:r>
          </a:p>
          <a:p>
            <a:pPr>
              <a:lnSpc>
                <a:spcPct val="100000"/>
              </a:lnSpc>
            </a:pPr>
            <a:endParaRPr lang="en-US" sz="2200" dirty="0">
              <a:latin typeface="Roboto" panose="02000000000000000000" pitchFamily="2" charset="0"/>
              <a:ea typeface="Roboto" panose="02000000000000000000" pitchFamily="2" charset="0"/>
              <a:cs typeface="Roboto" panose="02000000000000000000" pitchFamily="2" charset="0"/>
            </a:endParaRPr>
          </a:p>
          <a:p>
            <a:endParaRPr lang="en-US" sz="2200" dirty="0">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B6343520-8B97-9F46-98CB-5BC1491DDE18}"/>
              </a:ext>
            </a:extLst>
          </p:cNvPr>
          <p:cNvSpPr txBox="1"/>
          <p:nvPr/>
        </p:nvSpPr>
        <p:spPr>
          <a:xfrm>
            <a:off x="3824701" y="675860"/>
            <a:ext cx="4542598"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EMERGENCY ROOM CASH</a:t>
            </a:r>
          </a:p>
        </p:txBody>
      </p:sp>
    </p:spTree>
    <p:extLst>
      <p:ext uri="{BB962C8B-B14F-4D97-AF65-F5344CB8AC3E}">
        <p14:creationId xmlns:p14="http://schemas.microsoft.com/office/powerpoint/2010/main" val="3990409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343520-8B97-9F46-98CB-5BC1491DDE18}"/>
              </a:ext>
            </a:extLst>
          </p:cNvPr>
          <p:cNvSpPr txBox="1"/>
          <p:nvPr/>
        </p:nvSpPr>
        <p:spPr>
          <a:xfrm>
            <a:off x="2627036" y="675860"/>
            <a:ext cx="6937928" cy="507831"/>
          </a:xfrm>
          <a:prstGeom prst="rect">
            <a:avLst/>
          </a:prstGeom>
          <a:solidFill>
            <a:schemeClr val="tx2"/>
          </a:solidFill>
        </p:spPr>
        <p:txBody>
          <a:bodyPr wrap="square" rtlCol="0">
            <a:spAutoFit/>
          </a:bodyPr>
          <a:lstStyle/>
          <a:p>
            <a:pPr algn="ctr"/>
            <a:r>
              <a:rPr lang="en-US" sz="2700" b="1" dirty="0">
                <a:solidFill>
                  <a:schemeClr val="bg1"/>
                </a:solidFill>
                <a:latin typeface="Zilla Slab SemiBold" pitchFamily="2" charset="77"/>
                <a:ea typeface="Zilla Slab SemiBold" pitchFamily="2" charset="77"/>
              </a:rPr>
              <a:t>MEDICAL EVACUATION &amp; REPATRIATION</a:t>
            </a:r>
          </a:p>
        </p:txBody>
      </p:sp>
      <p:sp>
        <p:nvSpPr>
          <p:cNvPr id="5" name="Content Placeholder 2">
            <a:extLst>
              <a:ext uri="{FF2B5EF4-FFF2-40B4-BE49-F238E27FC236}">
                <a16:creationId xmlns:a16="http://schemas.microsoft.com/office/drawing/2014/main" id="{9113737D-36E4-F04E-86C1-0EC3E8557311}"/>
              </a:ext>
            </a:extLst>
          </p:cNvPr>
          <p:cNvSpPr>
            <a:spLocks noGrp="1"/>
          </p:cNvSpPr>
          <p:nvPr>
            <p:ph idx="4294967295"/>
          </p:nvPr>
        </p:nvSpPr>
        <p:spPr>
          <a:xfrm>
            <a:off x="1613452" y="1447137"/>
            <a:ext cx="8763730" cy="2931916"/>
          </a:xfrm>
          <a:prstGeom prst="rect">
            <a:avLst/>
          </a:prstGeom>
        </p:spPr>
        <p:txBody>
          <a:bodyPr>
            <a:noAutofit/>
          </a:bodyPr>
          <a:lstStyle/>
          <a:p>
            <a:pPr>
              <a:lnSpc>
                <a:spcPct val="100000"/>
              </a:lnSpc>
            </a:pPr>
            <a:r>
              <a:rPr lang="en-US" sz="2200" dirty="0">
                <a:latin typeface="Roboto" panose="02000000000000000000" pitchFamily="2" charset="0"/>
                <a:ea typeface="Roboto" panose="02000000000000000000" pitchFamily="2" charset="0"/>
              </a:rPr>
              <a:t>$500,000 (Maximum benefit) - </a:t>
            </a:r>
            <a:r>
              <a:rPr lang="en-US" sz="2200" b="1" dirty="0">
                <a:latin typeface="Roboto" panose="02000000000000000000" pitchFamily="2" charset="0"/>
                <a:ea typeface="Roboto" panose="02000000000000000000" pitchFamily="2" charset="0"/>
              </a:rPr>
              <a:t>WORLDWIDE</a:t>
            </a:r>
          </a:p>
          <a:p>
            <a:pPr>
              <a:lnSpc>
                <a:spcPct val="100000"/>
              </a:lnSpc>
            </a:pPr>
            <a:r>
              <a:rPr lang="en-US" sz="2200" dirty="0">
                <a:latin typeface="Roboto" panose="02000000000000000000" pitchFamily="2" charset="0"/>
                <a:ea typeface="Roboto" panose="02000000000000000000" pitchFamily="2" charset="0"/>
              </a:rPr>
              <a:t>Pays to transport you from the location where you are injured or become sick to the nearest appropriate facility for treatment. </a:t>
            </a:r>
          </a:p>
          <a:p>
            <a:pPr>
              <a:lnSpc>
                <a:spcPct val="100000"/>
              </a:lnSpc>
            </a:pPr>
            <a:r>
              <a:rPr lang="en-US" sz="2200" dirty="0">
                <a:latin typeface="Roboto" panose="02000000000000000000" pitchFamily="2" charset="0"/>
                <a:ea typeface="Roboto" panose="02000000000000000000" pitchFamily="2" charset="0"/>
              </a:rPr>
              <a:t>Will also pay to transport you to a different hospital if medically necessary</a:t>
            </a:r>
          </a:p>
          <a:p>
            <a:pPr>
              <a:lnSpc>
                <a:spcPct val="100000"/>
              </a:lnSpc>
            </a:pPr>
            <a:r>
              <a:rPr lang="en-US" sz="2200" dirty="0">
                <a:latin typeface="Roboto" panose="02000000000000000000" pitchFamily="2" charset="0"/>
                <a:ea typeface="Roboto" panose="02000000000000000000" pitchFamily="2" charset="0"/>
              </a:rPr>
              <a:t>Must be ordered by the physician (medically necessary to prevent death or deterioration of your serious medical condition)</a:t>
            </a:r>
          </a:p>
          <a:p>
            <a:pPr>
              <a:lnSpc>
                <a:spcPct val="100000"/>
              </a:lnSpc>
            </a:pPr>
            <a:r>
              <a:rPr lang="en-US" sz="2200" dirty="0">
                <a:latin typeface="Roboto" panose="02000000000000000000" pitchFamily="2" charset="0"/>
                <a:ea typeface="Roboto" panose="02000000000000000000" pitchFamily="2" charset="0"/>
              </a:rPr>
              <a:t>Must be approved and arranged by our travel assistance provider</a:t>
            </a:r>
          </a:p>
        </p:txBody>
      </p:sp>
    </p:spTree>
    <p:extLst>
      <p:ext uri="{BB962C8B-B14F-4D97-AF65-F5344CB8AC3E}">
        <p14:creationId xmlns:p14="http://schemas.microsoft.com/office/powerpoint/2010/main" val="1701769807"/>
      </p:ext>
    </p:extLst>
  </p:cSld>
  <p:clrMapOvr>
    <a:masterClrMapping/>
  </p:clrMapOvr>
</p:sld>
</file>

<file path=ppt/theme/theme1.xml><?xml version="1.0" encoding="utf-8"?>
<a:theme xmlns:a="http://schemas.openxmlformats.org/drawingml/2006/main" name="Office Theme">
  <a:themeElements>
    <a:clrScheme name="FMCA">
      <a:dk1>
        <a:srgbClr val="000000"/>
      </a:dk1>
      <a:lt1>
        <a:srgbClr val="FFFFFF"/>
      </a:lt1>
      <a:dk2>
        <a:srgbClr val="D32329"/>
      </a:dk2>
      <a:lt2>
        <a:srgbClr val="0066B2"/>
      </a:lt2>
      <a:accent1>
        <a:srgbClr val="939598"/>
      </a:accent1>
      <a:accent2>
        <a:srgbClr val="FEFFFF"/>
      </a:accent2>
      <a:accent3>
        <a:srgbClr val="FEFFFF"/>
      </a:accent3>
      <a:accent4>
        <a:srgbClr val="FEFFFF"/>
      </a:accent4>
      <a:accent5>
        <a:srgbClr val="FEFFFF"/>
      </a:accent5>
      <a:accent6>
        <a:srgbClr val="FEFFFF"/>
      </a:accent6>
      <a:hlink>
        <a:srgbClr val="939598"/>
      </a:hlink>
      <a:folHlink>
        <a:srgbClr val="FE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3267</TotalTime>
  <Words>1979</Words>
  <Application>Microsoft Office PowerPoint</Application>
  <PresentationFormat>Widescreen</PresentationFormat>
  <Paragraphs>172</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Courier New</vt:lpstr>
      <vt:lpstr>Roboto</vt:lpstr>
      <vt:lpstr>Zilla Slab Bold</vt:lpstr>
      <vt:lpstr>Zilla Slab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Kruse</dc:creator>
  <cp:lastModifiedBy>Klinedinst, Tom</cp:lastModifiedBy>
  <cp:revision>32</cp:revision>
  <dcterms:created xsi:type="dcterms:W3CDTF">2021-07-01T20:31:52Z</dcterms:created>
  <dcterms:modified xsi:type="dcterms:W3CDTF">2024-02-01T15:37:46Z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c11b088-3f42-44d0-a854-e5bf7348cf6a_Enabled">
    <vt:lpwstr>true</vt:lpwstr>
  </property>
  <property fmtid="{D5CDD505-2E9C-101B-9397-08002B2CF9AE}" pid="3" name="MSIP_Label_1c11b088-3f42-44d0-a854-e5bf7348cf6a_SetDate">
    <vt:lpwstr>2023-08-16T20:42:46Z</vt:lpwstr>
  </property>
  <property fmtid="{D5CDD505-2E9C-101B-9397-08002B2CF9AE}" pid="4" name="MSIP_Label_1c11b088-3f42-44d0-a854-e5bf7348cf6a_Method">
    <vt:lpwstr>Standard</vt:lpwstr>
  </property>
  <property fmtid="{D5CDD505-2E9C-101B-9397-08002B2CF9AE}" pid="5" name="MSIP_Label_1c11b088-3f42-44d0-a854-e5bf7348cf6a_Name">
    <vt:lpwstr>Yellow Data - NA</vt:lpwstr>
  </property>
  <property fmtid="{D5CDD505-2E9C-101B-9397-08002B2CF9AE}" pid="6" name="MSIP_Label_1c11b088-3f42-44d0-a854-e5bf7348cf6a_SiteId">
    <vt:lpwstr>fffcdc91-d561-4287-aebc-78d2466eec29</vt:lpwstr>
  </property>
  <property fmtid="{D5CDD505-2E9C-101B-9397-08002B2CF9AE}" pid="7" name="MSIP_Label_1c11b088-3f42-44d0-a854-e5bf7348cf6a_ActionId">
    <vt:lpwstr>96085468-afeb-496e-8b06-31b21dd28506</vt:lpwstr>
  </property>
  <property fmtid="{D5CDD505-2E9C-101B-9397-08002B2CF9AE}" pid="8" name="MSIP_Label_1c11b088-3f42-44d0-a854-e5bf7348cf6a_ContentBits">
    <vt:lpwstr>0</vt:lpwstr>
  </property>
</Properties>
</file>