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3" r:id="rId4"/>
    <p:sldId id="274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401377"/>
            <a:ext cx="8825658" cy="3358485"/>
          </a:xfrm>
        </p:spPr>
        <p:txBody>
          <a:bodyPr/>
          <a:lstStyle/>
          <a:p>
            <a:pPr algn="ctr"/>
            <a:r>
              <a:rPr lang="en-US" dirty="0"/>
              <a:t>FMCA Monthly Package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/>
              <a:t>JuLY</a:t>
            </a:r>
            <a:r>
              <a:rPr lang="en-US" sz="4000" b="1" dirty="0"/>
              <a:t> 2020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257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754" y="452718"/>
            <a:ext cx="9404723" cy="1400530"/>
          </a:xfrm>
        </p:spPr>
        <p:txBody>
          <a:bodyPr/>
          <a:lstStyle/>
          <a:p>
            <a:pPr algn="ctr"/>
            <a:r>
              <a:rPr lang="en-US" dirty="0"/>
              <a:t>FMCA Consolidated Financial Performance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898140"/>
              </p:ext>
            </p:extLst>
          </p:nvPr>
        </p:nvGraphicFramePr>
        <p:xfrm>
          <a:off x="151002" y="1835751"/>
          <a:ext cx="11691261" cy="4466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283">
                  <a:extLst>
                    <a:ext uri="{9D8B030D-6E8A-4147-A177-3AD203B41FA5}">
                      <a16:colId xmlns:a16="http://schemas.microsoft.com/office/drawing/2014/main" val="732380544"/>
                    </a:ext>
                  </a:extLst>
                </a:gridCol>
                <a:gridCol w="1224642">
                  <a:extLst>
                    <a:ext uri="{9D8B030D-6E8A-4147-A177-3AD203B41FA5}">
                      <a16:colId xmlns:a16="http://schemas.microsoft.com/office/drawing/2014/main" val="4172710454"/>
                    </a:ext>
                  </a:extLst>
                </a:gridCol>
                <a:gridCol w="1436915">
                  <a:extLst>
                    <a:ext uri="{9D8B030D-6E8A-4147-A177-3AD203B41FA5}">
                      <a16:colId xmlns:a16="http://schemas.microsoft.com/office/drawing/2014/main" val="2189962094"/>
                    </a:ext>
                  </a:extLst>
                </a:gridCol>
                <a:gridCol w="1224643">
                  <a:extLst>
                    <a:ext uri="{9D8B030D-6E8A-4147-A177-3AD203B41FA5}">
                      <a16:colId xmlns:a16="http://schemas.microsoft.com/office/drawing/2014/main" val="236175696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167045254"/>
                    </a:ext>
                  </a:extLst>
                </a:gridCol>
                <a:gridCol w="1348797">
                  <a:extLst>
                    <a:ext uri="{9D8B030D-6E8A-4147-A177-3AD203B41FA5}">
                      <a16:colId xmlns:a16="http://schemas.microsoft.com/office/drawing/2014/main" val="3494192009"/>
                    </a:ext>
                  </a:extLst>
                </a:gridCol>
                <a:gridCol w="1234440">
                  <a:extLst>
                    <a:ext uri="{9D8B030D-6E8A-4147-A177-3AD203B41FA5}">
                      <a16:colId xmlns:a16="http://schemas.microsoft.com/office/drawing/2014/main" val="76577939"/>
                    </a:ext>
                  </a:extLst>
                </a:gridCol>
                <a:gridCol w="1384605">
                  <a:extLst>
                    <a:ext uri="{9D8B030D-6E8A-4147-A177-3AD203B41FA5}">
                      <a16:colId xmlns:a16="http://schemas.microsoft.com/office/drawing/2014/main" val="480990581"/>
                    </a:ext>
                  </a:extLst>
                </a:gridCol>
                <a:gridCol w="1269336">
                  <a:extLst>
                    <a:ext uri="{9D8B030D-6E8A-4147-A177-3AD203B41FA5}">
                      <a16:colId xmlns:a16="http://schemas.microsoft.com/office/drawing/2014/main" val="2159160491"/>
                    </a:ext>
                  </a:extLst>
                </a:gridCol>
              </a:tblGrid>
              <a:tr h="7568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Jul ‘20</a:t>
                      </a:r>
                    </a:p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Jul’20 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B(W) Monthly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Jul ‘19</a:t>
                      </a:r>
                    </a:p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</a:t>
                      </a:r>
                      <a:r>
                        <a:rPr lang="en-US" baseline="0" dirty="0"/>
                        <a:t>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Jul ‘20 YTD 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Jul ‘20 YTD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B(W) YTD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Jul ’19</a:t>
                      </a:r>
                      <a:r>
                        <a:rPr lang="en-US" baseline="0" dirty="0"/>
                        <a:t> YTD Actual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979951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501,891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567,359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(65,468)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626,105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  <a:r>
                        <a:rPr lang="en-US" b="1" baseline="0" dirty="0"/>
                        <a:t> Revenue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4,829,274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6,975,257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(2,145,983)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6,168,818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362978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468,243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(35,869)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69,517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86,019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5,329,085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7,095,215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(1,766,130)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6,461,935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328409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33,648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(35,869)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69,517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86,019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Operating</a:t>
                      </a:r>
                      <a:r>
                        <a:rPr lang="en-US" b="1" baseline="0" dirty="0"/>
                        <a:t> Income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(499,811)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(119,958)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(379,853)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(293,117)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679444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Non-Operating 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53658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288,307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(35,869)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324,176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139,398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Change in Net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(265,874)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(119,958)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(145,916)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(138,851)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75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554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JULY 2020 </a:t>
            </a:r>
            <a:br>
              <a:rPr lang="en-US" dirty="0"/>
            </a:br>
            <a:r>
              <a:rPr lang="en-US" dirty="0"/>
              <a:t>Membership Recap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7/1/20 Member Count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93334" y="2366268"/>
            <a:ext cx="2927350" cy="3698876"/>
          </a:xfrm>
        </p:spPr>
        <p:txBody>
          <a:bodyPr anchor="ctr">
            <a:normAutofit/>
          </a:bodyPr>
          <a:lstStyle/>
          <a:p>
            <a:r>
              <a:rPr lang="en-US" sz="4000" b="1" dirty="0"/>
              <a:t>76,440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2114026"/>
            <a:ext cx="2936241" cy="443436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 July</a:t>
            </a:r>
          </a:p>
          <a:p>
            <a:pPr algn="ctr"/>
            <a:r>
              <a:rPr lang="en-US" dirty="0"/>
              <a:t>Gain/(Loss)	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3873106" y="2767905"/>
            <a:ext cx="2936241" cy="3297239"/>
          </a:xfrm>
        </p:spPr>
        <p:txBody>
          <a:bodyPr anchor="ctr"/>
          <a:lstStyle/>
          <a:p>
            <a:endParaRPr lang="en-US" dirty="0"/>
          </a:p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4000" b="1" dirty="0"/>
              <a:t>(537)</a:t>
            </a:r>
          </a:p>
          <a:p>
            <a:pPr algn="ctr"/>
            <a:endParaRPr lang="en-US" sz="4000" b="1" dirty="0"/>
          </a:p>
          <a:p>
            <a:endParaRPr lang="en-US" sz="40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4700" y="1853248"/>
            <a:ext cx="2932113" cy="704214"/>
          </a:xfrm>
        </p:spPr>
        <p:txBody>
          <a:bodyPr/>
          <a:lstStyle/>
          <a:p>
            <a:pPr algn="ctr"/>
            <a:r>
              <a:rPr lang="en-US" dirty="0"/>
              <a:t>7/31/20 Member Count	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113193" y="2959100"/>
            <a:ext cx="2932113" cy="861022"/>
          </a:xfrm>
        </p:spPr>
        <p:txBody>
          <a:bodyPr anchor="ctr">
            <a:noAutofit/>
          </a:bodyPr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algn="ctr"/>
            <a:r>
              <a:rPr lang="en-US" sz="4000" b="1" dirty="0"/>
              <a:t>75,903</a:t>
            </a:r>
          </a:p>
        </p:txBody>
      </p:sp>
    </p:spTree>
    <p:extLst>
      <p:ext uri="{BB962C8B-B14F-4D97-AF65-F5344CB8AC3E}">
        <p14:creationId xmlns:p14="http://schemas.microsoft.com/office/powerpoint/2010/main" val="1386280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BFEA7-48A4-440D-BA16-2A7574199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JULY 2020 </a:t>
            </a:r>
            <a:br>
              <a:rPr lang="en-US" dirty="0"/>
            </a:br>
            <a:r>
              <a:rPr lang="en-US" dirty="0"/>
              <a:t>YTD Membership Recap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D4516-3CEE-4109-90D2-D331B7DC0E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10/1/19 Member Count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EA0620-AF52-4666-A002-7A5B19C20439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1073791" y="3498208"/>
            <a:ext cx="2506022" cy="2758129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5A408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80,083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E85986-6A23-4B2A-A1B5-D14D59C7C7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83659" y="2449584"/>
            <a:ext cx="2936241" cy="703512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YTD</a:t>
            </a:r>
          </a:p>
          <a:p>
            <a:pPr algn="ctr"/>
            <a:r>
              <a:rPr lang="en-US" dirty="0"/>
              <a:t> Gain/(Loss)	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B927969-B028-4CB9-85AB-7F50B827613D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3951214" y="3498208"/>
            <a:ext cx="2868685" cy="324422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(4,180)</a:t>
            </a:r>
          </a:p>
          <a:p>
            <a:endParaRPr lang="en-US" sz="4000" b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0A883BD-CD7E-4822-A195-08D3D55CEE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/>
              <a:t>7/31/20  Member Count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2BC3141-4472-48E8-8372-409995B8CBC0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124700" y="3429000"/>
            <a:ext cx="2932113" cy="2827338"/>
          </a:xfrm>
        </p:spPr>
        <p:txBody>
          <a:bodyPr/>
          <a:lstStyle/>
          <a:p>
            <a:pPr algn="ctr"/>
            <a:r>
              <a:rPr lang="en-US" sz="4000" b="1" dirty="0"/>
              <a:t>75,903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28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Miscellaneous Membership Stats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Active Chapters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3009900"/>
            <a:ext cx="2685823" cy="32464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4000" b="1" dirty="0"/>
              <a:t>			347</a:t>
            </a:r>
          </a:p>
          <a:p>
            <a:pPr algn="ctr"/>
            <a:r>
              <a:rPr lang="en-US" sz="4000" b="1" dirty="0"/>
              <a:t>	</a:t>
            </a:r>
          </a:p>
          <a:p>
            <a:pPr algn="ctr"/>
            <a:endParaRPr lang="en-US" sz="4000" b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# of Members on Auto-Renewal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3858096" y="3009900"/>
            <a:ext cx="2946794" cy="3246438"/>
          </a:xfrm>
        </p:spPr>
        <p:txBody>
          <a:bodyPr/>
          <a:lstStyle/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	</a:t>
            </a:r>
          </a:p>
          <a:p>
            <a:pPr algn="ctr"/>
            <a:r>
              <a:rPr lang="en-US" sz="4000" b="1" dirty="0"/>
              <a:t>5,099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/>
              <a:t># of Individual Members	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048500" y="2667000"/>
            <a:ext cx="2932113" cy="3589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4000" b="1" dirty="0"/>
              <a:t>   142,521</a:t>
            </a:r>
          </a:p>
        </p:txBody>
      </p:sp>
    </p:spTree>
    <p:extLst>
      <p:ext uri="{BB962C8B-B14F-4D97-AF65-F5344CB8AC3E}">
        <p14:creationId xmlns:p14="http://schemas.microsoft.com/office/powerpoint/2010/main" val="1128988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177660</TotalTime>
  <Words>193</Words>
  <Application>Microsoft Office PowerPoint</Application>
  <PresentationFormat>Widescreen</PresentationFormat>
  <Paragraphs>102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FMCA Monthly Package</vt:lpstr>
      <vt:lpstr>FMCA Consolidated Financial Performance</vt:lpstr>
      <vt:lpstr>JULY 2020  Membership Recap</vt:lpstr>
      <vt:lpstr>JULY 2020  YTD Membership Recap</vt:lpstr>
      <vt:lpstr>Miscellaneous Membership Stats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FMCA Monthly Package</dc:title>
  <dc:creator>Chris Smith</dc:creator>
  <cp:lastModifiedBy>Brian Bacik</cp:lastModifiedBy>
  <cp:revision>448</cp:revision>
  <dcterms:created xsi:type="dcterms:W3CDTF">2018-03-13T14:06:41Z</dcterms:created>
  <dcterms:modified xsi:type="dcterms:W3CDTF">2020-10-29T19:58:50Z</dcterms:modified>
</cp:coreProperties>
</file>