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FMCA Monthly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MAY 2020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257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54" y="452718"/>
            <a:ext cx="9404723" cy="1400530"/>
          </a:xfrm>
        </p:spPr>
        <p:txBody>
          <a:bodyPr/>
          <a:lstStyle/>
          <a:p>
            <a:pPr algn="ctr"/>
            <a:r>
              <a:rPr lang="en-US" dirty="0"/>
              <a:t>FMCA Consolidated Financial Performance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711058"/>
              </p:ext>
            </p:extLst>
          </p:nvPr>
        </p:nvGraphicFramePr>
        <p:xfrm>
          <a:off x="0" y="1853248"/>
          <a:ext cx="11691261" cy="446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283">
                  <a:extLst>
                    <a:ext uri="{9D8B030D-6E8A-4147-A177-3AD203B41FA5}">
                      <a16:colId xmlns:a16="http://schemas.microsoft.com/office/drawing/2014/main" val="732380544"/>
                    </a:ext>
                  </a:extLst>
                </a:gridCol>
                <a:gridCol w="1224642">
                  <a:extLst>
                    <a:ext uri="{9D8B030D-6E8A-4147-A177-3AD203B41FA5}">
                      <a16:colId xmlns:a16="http://schemas.microsoft.com/office/drawing/2014/main" val="4172710454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2189962094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val="23617569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67045254"/>
                    </a:ext>
                  </a:extLst>
                </a:gridCol>
                <a:gridCol w="1348797">
                  <a:extLst>
                    <a:ext uri="{9D8B030D-6E8A-4147-A177-3AD203B41FA5}">
                      <a16:colId xmlns:a16="http://schemas.microsoft.com/office/drawing/2014/main" val="3494192009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76577939"/>
                    </a:ext>
                  </a:extLst>
                </a:gridCol>
                <a:gridCol w="1384605">
                  <a:extLst>
                    <a:ext uri="{9D8B030D-6E8A-4147-A177-3AD203B41FA5}">
                      <a16:colId xmlns:a16="http://schemas.microsoft.com/office/drawing/2014/main" val="480990581"/>
                    </a:ext>
                  </a:extLst>
                </a:gridCol>
                <a:gridCol w="1269336">
                  <a:extLst>
                    <a:ext uri="{9D8B030D-6E8A-4147-A177-3AD203B41FA5}">
                      <a16:colId xmlns:a16="http://schemas.microsoft.com/office/drawing/2014/main" val="2159160491"/>
                    </a:ext>
                  </a:extLst>
                </a:gridCol>
              </a:tblGrid>
              <a:tr h="7568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‘20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May’20 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Monthly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‘19</a:t>
                      </a:r>
                    </a:p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</a:t>
                      </a:r>
                      <a:r>
                        <a:rPr lang="en-US" baseline="0" dirty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‘20 YTD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‘20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B(W) 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May ’19</a:t>
                      </a:r>
                      <a:r>
                        <a:rPr lang="en-US" baseline="0" dirty="0"/>
                        <a:t> YTD Actual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979951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485,156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547,710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(62,554)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484,433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Total</a:t>
                      </a:r>
                      <a:r>
                        <a:rPr lang="en-US" b="1" baseline="0"/>
                        <a:t>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3,881,481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5,851,246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(1,969,765)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5,063,091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6297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450,103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604,721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(154,618)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581,880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4,414,998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5,871,399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(1,456,401)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5,406,783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328409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35,053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(57,011)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92,064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(97,448)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Operating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(533,517)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(20,153)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(513,364)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(343,692)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679444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Non-Operating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3658"/>
                  </a:ext>
                </a:extLst>
              </a:tr>
              <a:tr h="659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314,511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(57,011)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371,522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(424,202)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Change in Net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(679,658)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(20,153)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(659,505)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(534,660)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75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55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MAY 2020 </a:t>
            </a:r>
            <a:br>
              <a:rPr lang="en-US" dirty="0"/>
            </a:br>
            <a:r>
              <a:rPr lang="en-US" dirty="0"/>
              <a:t>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5/1/20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93334" y="2366268"/>
            <a:ext cx="2927350" cy="3698876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77,277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2114026"/>
            <a:ext cx="2936241" cy="443436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 May	</a:t>
            </a:r>
          </a:p>
          <a:p>
            <a:pPr algn="ctr"/>
            <a:r>
              <a:rPr lang="en-US" dirty="0"/>
              <a:t>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767905"/>
            <a:ext cx="2936241" cy="3297239"/>
          </a:xfrm>
        </p:spPr>
        <p:txBody>
          <a:bodyPr anchor="ctr"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(490)</a:t>
            </a:r>
          </a:p>
          <a:p>
            <a:pPr algn="ctr"/>
            <a:endParaRPr lang="en-US" sz="4000" b="1" dirty="0"/>
          </a:p>
          <a:p>
            <a:endParaRPr lang="en-US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853248"/>
            <a:ext cx="2932113" cy="704214"/>
          </a:xfrm>
        </p:spPr>
        <p:txBody>
          <a:bodyPr/>
          <a:lstStyle/>
          <a:p>
            <a:pPr algn="ctr"/>
            <a:r>
              <a:rPr lang="en-US" dirty="0"/>
              <a:t>5/31/20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13193" y="2959100"/>
            <a:ext cx="2932113" cy="861022"/>
          </a:xfrm>
        </p:spPr>
        <p:txBody>
          <a:bodyPr anchor="ctr">
            <a:no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algn="ctr"/>
            <a:r>
              <a:rPr lang="en-US" sz="4000" b="1" dirty="0"/>
              <a:t>76,787</a:t>
            </a:r>
          </a:p>
        </p:txBody>
      </p:sp>
    </p:spTree>
    <p:extLst>
      <p:ext uri="{BB962C8B-B14F-4D97-AF65-F5344CB8AC3E}">
        <p14:creationId xmlns:p14="http://schemas.microsoft.com/office/powerpoint/2010/main" val="138628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May 2020 </a:t>
            </a:r>
            <a:br>
              <a:rPr lang="en-US" dirty="0"/>
            </a:br>
            <a:r>
              <a:rPr lang="en-US" dirty="0"/>
              <a:t>YTD Membership 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754" y="1971993"/>
            <a:ext cx="2946866" cy="576262"/>
          </a:xfrm>
        </p:spPr>
        <p:txBody>
          <a:bodyPr/>
          <a:lstStyle/>
          <a:p>
            <a:pPr algn="ctr"/>
            <a:r>
              <a:rPr lang="en-US" dirty="0"/>
              <a:t>10/1/19 Member Count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80,058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YTD</a:t>
            </a:r>
          </a:p>
          <a:p>
            <a:pPr algn="ctr"/>
            <a:r>
              <a:rPr lang="en-US" dirty="0"/>
              <a:t> Gain/(Loss)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b="1" dirty="0"/>
              <a:t>(3,296)	</a:t>
            </a:r>
          </a:p>
          <a:p>
            <a:pPr algn="ctr"/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5/31/20  Member Count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sz="4000" b="1" dirty="0"/>
          </a:p>
          <a:p>
            <a:pPr algn="ctr"/>
            <a:r>
              <a:rPr lang="en-US" sz="4000" b="1" dirty="0"/>
              <a:t>76,787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977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Miscellaneous Membership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Active Chapters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3009900"/>
            <a:ext cx="2685823" cy="32464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000" b="1" dirty="0"/>
              <a:t>	347		</a:t>
            </a:r>
          </a:p>
          <a:p>
            <a:pPr algn="ctr"/>
            <a:r>
              <a:rPr lang="en-US" sz="4000" b="1" dirty="0"/>
              <a:t>	</a:t>
            </a:r>
          </a:p>
          <a:p>
            <a:pPr algn="ctr"/>
            <a:endParaRPr lang="en-US" sz="400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# of Members on Auto-Renewal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58096" y="3009900"/>
            <a:ext cx="2946794" cy="3246438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	</a:t>
            </a:r>
          </a:p>
          <a:p>
            <a:pPr algn="ctr"/>
            <a:r>
              <a:rPr lang="en-US" sz="4000" b="1" dirty="0"/>
              <a:t>5,071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/>
              <a:t># of Individual Members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048500" y="2667000"/>
            <a:ext cx="2932113" cy="3589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/>
              <a:t>   144,247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2898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D10E217F73D42A979220E62A6CEDF" ma:contentTypeVersion="2" ma:contentTypeDescription="Create a new document." ma:contentTypeScope="" ma:versionID="b1c2b696eb1b862bbdf41d85ad8876c6">
  <xsd:schema xmlns:xsd="http://www.w3.org/2001/XMLSchema" xmlns:xs="http://www.w3.org/2001/XMLSchema" xmlns:p="http://schemas.microsoft.com/office/2006/metadata/properties" xmlns:ns3="89c97384-bec3-4f84-973b-bb5f5f820a3c" targetNamespace="http://schemas.microsoft.com/office/2006/metadata/properties" ma:root="true" ma:fieldsID="f3c7ed96c65038d4a0ad5ae1e7c0e4ce" ns3:_="">
    <xsd:import namespace="89c97384-bec3-4f84-973b-bb5f5f820a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97384-bec3-4f84-973b-bb5f5f820a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945F01-E64A-4BE6-8F9E-A0355155CB1D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89c97384-bec3-4f84-973b-bb5f5f820a3c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794839C-09C6-4632-B4BC-1AF868B7D8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EA7610-E91A-41AE-BE19-9C14395A8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c97384-bec3-4f84-973b-bb5f5f820a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139323</TotalTime>
  <Words>202</Words>
  <Application>Microsoft Office PowerPoint</Application>
  <PresentationFormat>Widescreen</PresentationFormat>
  <Paragraphs>111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FMCA Monthly Package</vt:lpstr>
      <vt:lpstr>FMCA Consolidated Financial Performance</vt:lpstr>
      <vt:lpstr>MAY 2020  Membership Recap</vt:lpstr>
      <vt:lpstr>May 2020  YTD Membership Recap</vt:lpstr>
      <vt:lpstr>Miscellaneous Membership Stats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FMCA Monthly Package</dc:title>
  <dc:creator>Chris Smith</dc:creator>
  <cp:lastModifiedBy>Brian Bacik</cp:lastModifiedBy>
  <cp:revision>408</cp:revision>
  <dcterms:created xsi:type="dcterms:W3CDTF">2018-03-13T14:06:41Z</dcterms:created>
  <dcterms:modified xsi:type="dcterms:W3CDTF">2020-10-29T19:57:52Z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0x0101008F0D10E217F73D42A979220E62A6CEDF</vt:lpwstr>
  </property>
</Properties>
</file>