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8" r:id="rId3"/>
    <p:sldId id="259" r:id="rId4"/>
    <p:sldId id="263" r:id="rId5"/>
    <p:sldId id="265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15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9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7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24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4111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72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03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88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65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2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9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7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6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5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0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1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6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39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401377"/>
            <a:ext cx="8825658" cy="3358485"/>
          </a:xfrm>
        </p:spPr>
        <p:txBody>
          <a:bodyPr/>
          <a:lstStyle/>
          <a:p>
            <a:pPr algn="ctr"/>
            <a:r>
              <a:rPr lang="en-US" dirty="0"/>
              <a:t>FMCA Monthly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sz="4000" b="1" dirty="0"/>
              <a:t>OCT-DEC 2022</a:t>
            </a:r>
          </a:p>
          <a:p>
            <a:pPr algn="ctr"/>
            <a:r>
              <a:rPr lang="en-US" sz="6700" b="1" dirty="0"/>
              <a:t>1</a:t>
            </a:r>
            <a:r>
              <a:rPr lang="en-US" sz="6700" b="1" baseline="30000" dirty="0"/>
              <a:t>ST</a:t>
            </a:r>
            <a:r>
              <a:rPr lang="en-US" sz="6700" b="1" dirty="0"/>
              <a:t> QUARTER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5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/>
              <a:t>FMCA</a:t>
            </a:r>
            <a:r>
              <a:rPr lang="en-US" dirty="0"/>
              <a:t> Consolidated Financial Performance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150A438-C71C-4B81-B0FC-D63CA4BE2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047900"/>
              </p:ext>
            </p:extLst>
          </p:nvPr>
        </p:nvGraphicFramePr>
        <p:xfrm>
          <a:off x="1103313" y="1853248"/>
          <a:ext cx="10000116" cy="466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023">
                  <a:extLst>
                    <a:ext uri="{9D8B030D-6E8A-4147-A177-3AD203B41FA5}">
                      <a16:colId xmlns:a16="http://schemas.microsoft.com/office/drawing/2014/main" val="2085195789"/>
                    </a:ext>
                  </a:extLst>
                </a:gridCol>
                <a:gridCol w="2000023">
                  <a:extLst>
                    <a:ext uri="{9D8B030D-6E8A-4147-A177-3AD203B41FA5}">
                      <a16:colId xmlns:a16="http://schemas.microsoft.com/office/drawing/2014/main" val="2111440247"/>
                    </a:ext>
                  </a:extLst>
                </a:gridCol>
                <a:gridCol w="2000023">
                  <a:extLst>
                    <a:ext uri="{9D8B030D-6E8A-4147-A177-3AD203B41FA5}">
                      <a16:colId xmlns:a16="http://schemas.microsoft.com/office/drawing/2014/main" val="4099807963"/>
                    </a:ext>
                  </a:extLst>
                </a:gridCol>
                <a:gridCol w="1993020">
                  <a:extLst>
                    <a:ext uri="{9D8B030D-6E8A-4147-A177-3AD203B41FA5}">
                      <a16:colId xmlns:a16="http://schemas.microsoft.com/office/drawing/2014/main" val="4273244294"/>
                    </a:ext>
                  </a:extLst>
                </a:gridCol>
                <a:gridCol w="2007027">
                  <a:extLst>
                    <a:ext uri="{9D8B030D-6E8A-4147-A177-3AD203B41FA5}">
                      <a16:colId xmlns:a16="http://schemas.microsoft.com/office/drawing/2014/main" val="4234180530"/>
                    </a:ext>
                  </a:extLst>
                </a:gridCol>
              </a:tblGrid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’22 1st 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’22 1st Quarter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’21 1st 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591558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2,212,838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1,419,243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793,595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485,122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35854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2,038,267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1,487,775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550,492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424,750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822209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174,571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(68,532)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243,103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60,372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46122"/>
                  </a:ext>
                </a:extLst>
              </a:tr>
              <a:tr h="9552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403,972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(49,998)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453,970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(91,455)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45496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578,543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(118,530)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697,073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(31,083)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67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/>
              <a:t>Membership</a:t>
            </a:r>
            <a:br>
              <a:rPr lang="en-US" b="1" dirty="0"/>
            </a:br>
            <a:r>
              <a:rPr lang="en-US" dirty="0"/>
              <a:t> </a:t>
            </a:r>
            <a:r>
              <a:rPr lang="en-US" sz="2400" dirty="0"/>
              <a:t>Financial Performance</a:t>
            </a:r>
            <a:endParaRPr lang="en-US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ADCD3DEA-5D21-431B-AC1D-70DA26E63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215788"/>
              </p:ext>
            </p:extLst>
          </p:nvPr>
        </p:nvGraphicFramePr>
        <p:xfrm>
          <a:off x="1103313" y="1853249"/>
          <a:ext cx="10014630" cy="454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926">
                  <a:extLst>
                    <a:ext uri="{9D8B030D-6E8A-4147-A177-3AD203B41FA5}">
                      <a16:colId xmlns:a16="http://schemas.microsoft.com/office/drawing/2014/main" val="2692198406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2278844700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372418294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1093474112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1316485812"/>
                    </a:ext>
                  </a:extLst>
                </a:gridCol>
              </a:tblGrid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’22 1st 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’22 1st Quarter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’21 1st 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677040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1,110,406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1,140,846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(30,440)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402,495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250543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528,697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614,039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(85,329)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171,637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958918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581,697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526,807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54,890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230,858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057297"/>
                  </a:ext>
                </a:extLst>
              </a:tr>
              <a:tr h="95636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(41,500)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(49,998)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(948)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776998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540,197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476,809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63,388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229,910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4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48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1st Quarter 2021 </a:t>
            </a:r>
            <a:br>
              <a:rPr lang="en-US" dirty="0"/>
            </a:br>
            <a:r>
              <a:rPr lang="en-US" dirty="0"/>
              <a:t>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451" y="2046313"/>
            <a:ext cx="2946866" cy="576262"/>
          </a:xfrm>
        </p:spPr>
        <p:txBody>
          <a:bodyPr/>
          <a:lstStyle/>
          <a:p>
            <a:pPr algn="ctr"/>
            <a:r>
              <a:rPr lang="en-US" dirty="0"/>
              <a:t>10/01/21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570451" y="3045204"/>
            <a:ext cx="3302656" cy="3019940"/>
          </a:xfrm>
        </p:spPr>
        <p:txBody>
          <a:bodyPr anchor="ctr">
            <a:normAutofit/>
          </a:bodyPr>
          <a:lstStyle/>
          <a:p>
            <a:r>
              <a:rPr lang="en-US" sz="4000" dirty="0"/>
              <a:t>	</a:t>
            </a:r>
          </a:p>
          <a:p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2114026"/>
            <a:ext cx="3397985" cy="443436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1</a:t>
            </a:r>
            <a:r>
              <a:rPr lang="en-US" baseline="30000" dirty="0"/>
              <a:t>st</a:t>
            </a:r>
            <a:r>
              <a:rPr lang="en-US" dirty="0"/>
              <a:t> Quarter Gain(Loss)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968059" y="2894203"/>
            <a:ext cx="2936241" cy="1185062"/>
          </a:xfrm>
        </p:spPr>
        <p:txBody>
          <a:bodyPr anchor="ctr">
            <a:normAutofit fontScale="92500" lnSpcReduction="20000"/>
          </a:bodyPr>
          <a:lstStyle/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107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853247"/>
            <a:ext cx="2932113" cy="780895"/>
          </a:xfrm>
        </p:spPr>
        <p:txBody>
          <a:bodyPr/>
          <a:lstStyle/>
          <a:p>
            <a:pPr algn="ctr"/>
            <a:r>
              <a:rPr lang="en-US" dirty="0"/>
              <a:t>12/31/21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505079" y="3171038"/>
            <a:ext cx="2932113" cy="1059227"/>
          </a:xfrm>
        </p:spPr>
        <p:txBody>
          <a:bodyPr anchor="ctr">
            <a:noAutofit/>
          </a:bodyPr>
          <a:lstStyle/>
          <a:p>
            <a:r>
              <a:rPr lang="en-US" sz="4000" b="1" dirty="0"/>
              <a:t>75,349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D7C7A0-9BAC-44C8-9828-45B8B824F288}"/>
              </a:ext>
            </a:extLst>
          </p:cNvPr>
          <p:cNvSpPr txBox="1"/>
          <p:nvPr/>
        </p:nvSpPr>
        <p:spPr>
          <a:xfrm>
            <a:off x="949960" y="3322088"/>
            <a:ext cx="201335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75,242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8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 Membership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Active Chapters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3009900"/>
            <a:ext cx="2685823" cy="32464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b="1" dirty="0"/>
              <a:t>299</a:t>
            </a:r>
          </a:p>
          <a:p>
            <a:pPr algn="ctr"/>
            <a:r>
              <a:rPr lang="en-US" sz="4000" b="1" dirty="0"/>
              <a:t>			</a:t>
            </a:r>
          </a:p>
          <a:p>
            <a:pPr algn="ctr"/>
            <a:r>
              <a:rPr lang="en-US" sz="4000" b="1" dirty="0"/>
              <a:t>	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# of Members on Auto-Renewal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58096" y="3009900"/>
            <a:ext cx="2946794" cy="3246438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/>
              <a:t>3,340</a:t>
            </a:r>
            <a:endParaRPr lang="en-US" sz="4000" b="1" dirty="0"/>
          </a:p>
          <a:p>
            <a:pPr algn="ctr"/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# of Individual Members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08736" y="2323750"/>
            <a:ext cx="2871877" cy="39325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/>
              <a:t>   125,750</a:t>
            </a:r>
          </a:p>
        </p:txBody>
      </p:sp>
    </p:spTree>
    <p:extLst>
      <p:ext uri="{BB962C8B-B14F-4D97-AF65-F5344CB8AC3E}">
        <p14:creationId xmlns:p14="http://schemas.microsoft.com/office/powerpoint/2010/main" val="112898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EC390-7DCD-4F82-9EAD-2A21B5DDC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Investment Activity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0BFF1-CF75-4EA1-8B2F-B1A9EDF46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3571" y="1632856"/>
            <a:ext cx="2460356" cy="92460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							</a:t>
            </a:r>
          </a:p>
          <a:p>
            <a:endParaRPr lang="en-US" dirty="0"/>
          </a:p>
          <a:p>
            <a:r>
              <a:rPr lang="en-US" dirty="0"/>
              <a:t>October 1</a:t>
            </a:r>
          </a:p>
          <a:p>
            <a:r>
              <a:rPr lang="en-US" dirty="0"/>
              <a:t>Beg Balance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10DB8-63F9-4993-8C5D-9B9D6B2BD6AB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3076312" cy="3589338"/>
          </a:xfrm>
        </p:spPr>
        <p:txBody>
          <a:bodyPr/>
          <a:lstStyle/>
          <a:p>
            <a:endParaRPr lang="en-US" dirty="0"/>
          </a:p>
          <a:p>
            <a:r>
              <a:rPr lang="en-US" sz="4000" b="1" dirty="0"/>
              <a:t>$10,233,825</a:t>
            </a:r>
            <a:endParaRPr lang="en-US" sz="4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BFAC33-C454-484F-9313-FFCE5006C0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83659" y="1308683"/>
            <a:ext cx="2212341" cy="107379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Net Change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B69885-94C5-452C-8985-615C711E346A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811049" y="2987039"/>
            <a:ext cx="2849810" cy="2979651"/>
          </a:xfrm>
        </p:spPr>
        <p:txBody>
          <a:bodyPr>
            <a:normAutofit/>
          </a:bodyPr>
          <a:lstStyle/>
          <a:p>
            <a:r>
              <a:rPr lang="en-US" sz="4000" b="1" dirty="0"/>
              <a:t>+$477,632</a:t>
            </a:r>
          </a:p>
          <a:p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159E31-42B5-4C0E-B685-49DABF691B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287748" cy="576261"/>
          </a:xfrm>
        </p:spPr>
        <p:txBody>
          <a:bodyPr/>
          <a:lstStyle/>
          <a:p>
            <a:r>
              <a:rPr lang="en-US" dirty="0"/>
              <a:t>December 31 Ending Balance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429A3B3-65EB-4CCE-9279-51461E7E00BB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208590" y="2987040"/>
            <a:ext cx="3076313" cy="3269298"/>
          </a:xfrm>
        </p:spPr>
        <p:txBody>
          <a:bodyPr/>
          <a:lstStyle/>
          <a:p>
            <a:r>
              <a:rPr lang="en-US" sz="4000" b="1" dirty="0"/>
              <a:t>$10,711,457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9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E4DF219-4E2C-43F0-B57F-851C53F7D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Investment Activity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C0CCC0-548E-4502-9FB5-2AA200AC96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Dividends (YTD)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97FD12D-418D-4AE2-AAED-5B3EF7D1AE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/>
              <a:t>$ 62,928</a:t>
            </a:r>
            <a:endParaRPr lang="en-US" sz="40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C9608F8-806C-4499-877A-EC167CDB3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	Rate of return (YTD)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D7DBB30-7230-484B-8A5F-0CEC79861D5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4.67%</a:t>
            </a:r>
          </a:p>
        </p:txBody>
      </p:sp>
    </p:spTree>
    <p:extLst>
      <p:ext uri="{BB962C8B-B14F-4D97-AF65-F5344CB8AC3E}">
        <p14:creationId xmlns:p14="http://schemas.microsoft.com/office/powerpoint/2010/main" val="1817208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198368</TotalTime>
  <Words>240</Words>
  <Application>Microsoft Office PowerPoint</Application>
  <PresentationFormat>Widescreen</PresentationFormat>
  <Paragraphs>131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FMCA Monthly Package</vt:lpstr>
      <vt:lpstr>FMCA Consolidated Financial Performance</vt:lpstr>
      <vt:lpstr>Membership  Financial Performance</vt:lpstr>
      <vt:lpstr>1st Quarter 2021  Membership Recap</vt:lpstr>
      <vt:lpstr>Miscellaneous Membership Stats</vt:lpstr>
      <vt:lpstr>Investment Activity </vt:lpstr>
      <vt:lpstr>Investment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FMCA Monthly Package</dc:title>
  <dc:creator>Chris Smith</dc:creator>
  <cp:lastModifiedBy>Brian Bacik</cp:lastModifiedBy>
  <cp:revision>508</cp:revision>
  <dcterms:created xsi:type="dcterms:W3CDTF">2018-03-13T14:06:41Z</dcterms:created>
  <dcterms:modified xsi:type="dcterms:W3CDTF">2022-03-15T17:26:10Z</dcterms:modified>
</cp:coreProperties>
</file>