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3" r:id="rId5"/>
    <p:sldId id="265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401377"/>
            <a:ext cx="8825658" cy="3358485"/>
          </a:xfrm>
        </p:spPr>
        <p:txBody>
          <a:bodyPr/>
          <a:lstStyle/>
          <a:p>
            <a:pPr algn="ctr"/>
            <a:r>
              <a:rPr lang="en-US" dirty="0"/>
              <a:t>FMCA Monthly Package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en-US" sz="4000" b="1" dirty="0"/>
              <a:t>Jul-Sep 2021</a:t>
            </a:r>
          </a:p>
          <a:p>
            <a:pPr algn="ctr"/>
            <a:r>
              <a:rPr lang="en-US" sz="6700" b="1" dirty="0"/>
              <a:t>FOURTH QUARTER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257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754" y="452718"/>
            <a:ext cx="9404723" cy="1400530"/>
          </a:xfrm>
        </p:spPr>
        <p:txBody>
          <a:bodyPr/>
          <a:lstStyle/>
          <a:p>
            <a:pPr algn="ctr"/>
            <a:r>
              <a:rPr lang="en-US" b="1" dirty="0"/>
              <a:t>FMCA</a:t>
            </a:r>
            <a:r>
              <a:rPr lang="en-US" dirty="0"/>
              <a:t> Consolidated Financial Performance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D150A438-C71C-4B81-B0FC-D63CA4BE2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985671"/>
              </p:ext>
            </p:extLst>
          </p:nvPr>
        </p:nvGraphicFramePr>
        <p:xfrm>
          <a:off x="1103313" y="1853248"/>
          <a:ext cx="10000116" cy="466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023">
                  <a:extLst>
                    <a:ext uri="{9D8B030D-6E8A-4147-A177-3AD203B41FA5}">
                      <a16:colId xmlns:a16="http://schemas.microsoft.com/office/drawing/2014/main" val="2085195789"/>
                    </a:ext>
                  </a:extLst>
                </a:gridCol>
                <a:gridCol w="2000023">
                  <a:extLst>
                    <a:ext uri="{9D8B030D-6E8A-4147-A177-3AD203B41FA5}">
                      <a16:colId xmlns:a16="http://schemas.microsoft.com/office/drawing/2014/main" val="2111440247"/>
                    </a:ext>
                  </a:extLst>
                </a:gridCol>
                <a:gridCol w="2000023">
                  <a:extLst>
                    <a:ext uri="{9D8B030D-6E8A-4147-A177-3AD203B41FA5}">
                      <a16:colId xmlns:a16="http://schemas.microsoft.com/office/drawing/2014/main" val="4099807963"/>
                    </a:ext>
                  </a:extLst>
                </a:gridCol>
                <a:gridCol w="1993020">
                  <a:extLst>
                    <a:ext uri="{9D8B030D-6E8A-4147-A177-3AD203B41FA5}">
                      <a16:colId xmlns:a16="http://schemas.microsoft.com/office/drawing/2014/main" val="4273244294"/>
                    </a:ext>
                  </a:extLst>
                </a:gridCol>
                <a:gridCol w="2007027">
                  <a:extLst>
                    <a:ext uri="{9D8B030D-6E8A-4147-A177-3AD203B41FA5}">
                      <a16:colId xmlns:a16="http://schemas.microsoft.com/office/drawing/2014/main" val="4234180530"/>
                    </a:ext>
                  </a:extLst>
                </a:gridCol>
              </a:tblGrid>
              <a:tr h="7424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</a:t>
                      </a:r>
                      <a:r>
                        <a:rPr lang="en-US" baseline="0" dirty="0"/>
                        <a:t>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’21 4th Quarter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’21 4th Quarter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B(W) 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’20 4th Quarter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591558"/>
                  </a:ext>
                </a:extLst>
              </a:tr>
              <a:tr h="74242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  <a:r>
                        <a:rPr lang="en-US" b="1" baseline="0" dirty="0"/>
                        <a:t> Revenue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5,016,403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2,260,365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2,756,038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501,891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535854"/>
                  </a:ext>
                </a:extLst>
              </a:tr>
              <a:tr h="74242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2,486,087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2,146,256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339,831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467,743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822209"/>
                  </a:ext>
                </a:extLst>
              </a:tr>
              <a:tr h="74242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</a:t>
                      </a:r>
                      <a:r>
                        <a:rPr lang="en-US" b="1" baseline="0" dirty="0"/>
                        <a:t> Income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2,530,316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114,109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2,416,207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34,147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46122"/>
                  </a:ext>
                </a:extLst>
              </a:tr>
              <a:tr h="9552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Non-Operating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(208,514)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(33,750)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(292,954)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(5,793)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545496"/>
                  </a:ext>
                </a:extLst>
              </a:tr>
              <a:tr h="74242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Change in Net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2,203,612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80,359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2,123,253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288,307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670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55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754" y="452718"/>
            <a:ext cx="9404723" cy="1400530"/>
          </a:xfrm>
        </p:spPr>
        <p:txBody>
          <a:bodyPr/>
          <a:lstStyle/>
          <a:p>
            <a:pPr algn="ctr"/>
            <a:r>
              <a:rPr lang="en-US" b="1" dirty="0"/>
              <a:t>Membership</a:t>
            </a:r>
            <a:br>
              <a:rPr lang="en-US" b="1" dirty="0"/>
            </a:br>
            <a:r>
              <a:rPr lang="en-US" dirty="0"/>
              <a:t> </a:t>
            </a:r>
            <a:r>
              <a:rPr lang="en-US" sz="2400" dirty="0"/>
              <a:t>Financial Performance</a:t>
            </a:r>
            <a:endParaRPr lang="en-US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ADCD3DEA-5D21-431B-AC1D-70DA26E633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03197"/>
              </p:ext>
            </p:extLst>
          </p:nvPr>
        </p:nvGraphicFramePr>
        <p:xfrm>
          <a:off x="1103313" y="1853249"/>
          <a:ext cx="10014630" cy="4543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2926">
                  <a:extLst>
                    <a:ext uri="{9D8B030D-6E8A-4147-A177-3AD203B41FA5}">
                      <a16:colId xmlns:a16="http://schemas.microsoft.com/office/drawing/2014/main" val="2692198406"/>
                    </a:ext>
                  </a:extLst>
                </a:gridCol>
                <a:gridCol w="2002926">
                  <a:extLst>
                    <a:ext uri="{9D8B030D-6E8A-4147-A177-3AD203B41FA5}">
                      <a16:colId xmlns:a16="http://schemas.microsoft.com/office/drawing/2014/main" val="2278844700"/>
                    </a:ext>
                  </a:extLst>
                </a:gridCol>
                <a:gridCol w="2002926">
                  <a:extLst>
                    <a:ext uri="{9D8B030D-6E8A-4147-A177-3AD203B41FA5}">
                      <a16:colId xmlns:a16="http://schemas.microsoft.com/office/drawing/2014/main" val="372418294"/>
                    </a:ext>
                  </a:extLst>
                </a:gridCol>
                <a:gridCol w="2002926">
                  <a:extLst>
                    <a:ext uri="{9D8B030D-6E8A-4147-A177-3AD203B41FA5}">
                      <a16:colId xmlns:a16="http://schemas.microsoft.com/office/drawing/2014/main" val="1093474112"/>
                    </a:ext>
                  </a:extLst>
                </a:gridCol>
                <a:gridCol w="2002926">
                  <a:extLst>
                    <a:ext uri="{9D8B030D-6E8A-4147-A177-3AD203B41FA5}">
                      <a16:colId xmlns:a16="http://schemas.microsoft.com/office/drawing/2014/main" val="1316485812"/>
                    </a:ext>
                  </a:extLst>
                </a:gridCol>
              </a:tblGrid>
              <a:tr h="7174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</a:t>
                      </a:r>
                      <a:r>
                        <a:rPr lang="en-US" baseline="0" dirty="0"/>
                        <a:t>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’21 4th Quarter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’21 4th Quarter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B(W) 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’20 4th Quarter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677040"/>
                  </a:ext>
                </a:extLst>
              </a:tr>
              <a:tr h="71747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  <a:r>
                        <a:rPr lang="en-US" b="1" baseline="0" dirty="0"/>
                        <a:t> Revenue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3,777,858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1,121,823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2,656,035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406,975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250543"/>
                  </a:ext>
                </a:extLst>
              </a:tr>
              <a:tr h="71747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1,032,308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1,346,555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(314,246)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216,212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958918"/>
                  </a:ext>
                </a:extLst>
              </a:tr>
              <a:tr h="71747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</a:t>
                      </a:r>
                      <a:r>
                        <a:rPr lang="en-US" b="1" baseline="0" dirty="0"/>
                        <a:t> Income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2,745,550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(224,732)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2,970,281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190,763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057297"/>
                  </a:ext>
                </a:extLst>
              </a:tr>
              <a:tr h="95636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Non-Operating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(40,142)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(33,750)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(6,392)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776998"/>
                  </a:ext>
                </a:extLst>
              </a:tr>
              <a:tr h="71747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Change in Net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2,705,407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(258,482)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2,963,889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190,763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40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481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Quarter 2021 </a:t>
            </a:r>
            <a:br>
              <a:rPr lang="en-US" dirty="0"/>
            </a:br>
            <a:r>
              <a:rPr lang="en-US" dirty="0"/>
              <a:t>Membership Recap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07/01/21 Member Count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70451" y="3820122"/>
            <a:ext cx="3302656" cy="2245022"/>
          </a:xfrm>
        </p:spPr>
        <p:txBody>
          <a:bodyPr anchor="ctr">
            <a:normAutofit/>
          </a:bodyPr>
          <a:lstStyle/>
          <a:p>
            <a:r>
              <a:rPr lang="en-US" sz="4000" dirty="0"/>
              <a:t>	</a:t>
            </a:r>
          </a:p>
          <a:p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3"/>
          </p:nvPr>
        </p:nvSpPr>
        <p:spPr>
          <a:xfrm>
            <a:off x="7124700" y="1853247"/>
            <a:ext cx="2932113" cy="780895"/>
          </a:xfrm>
        </p:spPr>
        <p:txBody>
          <a:bodyPr/>
          <a:lstStyle/>
          <a:p>
            <a:pPr algn="ctr"/>
            <a:r>
              <a:rPr lang="en-US" dirty="0"/>
              <a:t>09/31/21 Member Count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2114026"/>
            <a:ext cx="3397985" cy="443436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 </a:t>
            </a:r>
          </a:p>
          <a:p>
            <a:pPr algn="ctr"/>
            <a:r>
              <a:rPr lang="en-US" dirty="0"/>
              <a:t>4th Quarter Gain(Loss)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13193" y="2959099"/>
            <a:ext cx="2932113" cy="958559"/>
          </a:xfrm>
        </p:spPr>
        <p:txBody>
          <a:bodyPr anchor="ctr">
            <a:noAutofit/>
          </a:bodyPr>
          <a:lstStyle/>
          <a:p>
            <a:endParaRPr lang="en-US" sz="1800" dirty="0"/>
          </a:p>
          <a:p>
            <a:pPr algn="ctr"/>
            <a:r>
              <a:rPr lang="en-US" sz="4000" b="1" dirty="0"/>
              <a:t>75,242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73106" y="2767905"/>
            <a:ext cx="2936241" cy="3297239"/>
          </a:xfrm>
        </p:spPr>
        <p:txBody>
          <a:bodyPr anchor="ctr"/>
          <a:lstStyle/>
          <a:p>
            <a:pPr algn="ctr"/>
            <a:r>
              <a:rPr lang="en-US" sz="4000" b="1" dirty="0"/>
              <a:t>352</a:t>
            </a:r>
          </a:p>
          <a:p>
            <a:pPr algn="ctr"/>
            <a:endParaRPr lang="en-US" sz="4000" b="1" dirty="0"/>
          </a:p>
          <a:p>
            <a:endParaRPr lang="en-US" sz="4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D7C7A0-9BAC-44C8-9828-45B8B824F288}"/>
              </a:ext>
            </a:extLst>
          </p:cNvPr>
          <p:cNvSpPr txBox="1"/>
          <p:nvPr/>
        </p:nvSpPr>
        <p:spPr>
          <a:xfrm>
            <a:off x="1093334" y="2685414"/>
            <a:ext cx="27201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/>
          </a:p>
          <a:p>
            <a:r>
              <a:rPr lang="en-US" sz="4000" b="1" dirty="0"/>
              <a:t>74,890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28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Miscellaneous Membership Stats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Active Chapters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3009900"/>
            <a:ext cx="2685823" cy="32464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4000" b="1" dirty="0"/>
              <a:t>322			</a:t>
            </a:r>
          </a:p>
          <a:p>
            <a:pPr algn="ctr"/>
            <a:r>
              <a:rPr lang="en-US" sz="4000" b="1" dirty="0"/>
              <a:t>	</a:t>
            </a:r>
          </a:p>
          <a:p>
            <a:pPr algn="ctr"/>
            <a:endParaRPr lang="en-US" sz="4000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# of Members on Auto-Renewal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58096" y="3009900"/>
            <a:ext cx="2946794" cy="3246438"/>
          </a:xfrm>
        </p:spPr>
        <p:txBody>
          <a:bodyPr/>
          <a:lstStyle/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 dirty="0"/>
              <a:t>3,329	</a:t>
            </a:r>
          </a:p>
          <a:p>
            <a:pPr algn="ctr"/>
            <a:endParaRPr lang="en-US" sz="40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# of Individual Members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08736" y="2323750"/>
            <a:ext cx="2871877" cy="393258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000" b="1"/>
              <a:t>  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28988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EC390-7DCD-4F82-9EAD-2A21B5DDC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Investment Activity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0BFF1-CF75-4EA1-8B2F-B1A9EDF46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3571" y="1632857"/>
            <a:ext cx="2936242" cy="92460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								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FY 2021 Beg Balance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10DB8-63F9-4993-8C5D-9B9D6B2BD6AB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000" b="1" dirty="0"/>
              <a:t>$8,889,298</a:t>
            </a:r>
            <a:endParaRPr lang="en-US" sz="4000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BFAC33-C454-484F-9313-FFCE5006C0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FY 2021 Net Change	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9B69885-94C5-452C-8985-615C711E346A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579814" y="2987040"/>
            <a:ext cx="3456206" cy="3269298"/>
          </a:xfrm>
        </p:spPr>
        <p:txBody>
          <a:bodyPr/>
          <a:lstStyle/>
          <a:p>
            <a:r>
              <a:rPr lang="en-US" sz="4000" b="1" dirty="0"/>
              <a:t>+ $1,344,527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0159E31-42B5-4C0E-B685-49DABF691B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September 2021 Ending Balance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429A3B3-65EB-4CCE-9279-51461E7E00BB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124699" y="2987040"/>
            <a:ext cx="3152361" cy="3269298"/>
          </a:xfrm>
        </p:spPr>
        <p:txBody>
          <a:bodyPr/>
          <a:lstStyle/>
          <a:p>
            <a:r>
              <a:rPr lang="en-US" sz="4000" b="1" dirty="0"/>
              <a:t>$10,233,825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94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194282</TotalTime>
  <Words>225</Words>
  <Application>Microsoft Office PowerPoint</Application>
  <PresentationFormat>Widescreen</PresentationFormat>
  <Paragraphs>116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FMCA Monthly Package</vt:lpstr>
      <vt:lpstr>FMCA Consolidated Financial Performance</vt:lpstr>
      <vt:lpstr>Membership  Financial Performance</vt:lpstr>
      <vt:lpstr>4th Quarter 2021  Membership Recap</vt:lpstr>
      <vt:lpstr>Miscellaneous Membership Stats</vt:lpstr>
      <vt:lpstr>Investment Activity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FMCA Monthly Package</dc:title>
  <dc:creator>Chris Smith</dc:creator>
  <cp:lastModifiedBy>Brian Bacik</cp:lastModifiedBy>
  <cp:revision>491</cp:revision>
  <dcterms:created xsi:type="dcterms:W3CDTF">2018-03-13T14:06:41Z</dcterms:created>
  <dcterms:modified xsi:type="dcterms:W3CDTF">2022-08-02T17:54:39Z</dcterms:modified>
</cp:coreProperties>
</file>